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A14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0"/>
            <a:ext cx="3413455" cy="6858000"/>
          </a:xfrm>
          <a:prstGeom prst="rect">
            <a:avLst/>
          </a:prstGeom>
          <a:solidFill>
            <a:srgbClr val="5E1A28"/>
          </a:solidFill>
          <a:ln/>
        </p:spPr>
      </p:sp>
      <p:sp>
        <p:nvSpPr>
          <p:cNvPr id="3" name="Shape 1"/>
          <p:cNvSpPr/>
          <p:nvPr/>
        </p:nvSpPr>
        <p:spPr>
          <a:xfrm>
            <a:off x="8778240" y="0"/>
            <a:ext cx="36576" cy="6858000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4" name="Shape 2"/>
          <p:cNvSpPr/>
          <p:nvPr/>
        </p:nvSpPr>
        <p:spPr>
          <a:xfrm>
            <a:off x="9859975" y="548640"/>
            <a:ext cx="50292" cy="91440"/>
          </a:xfrm>
          <a:prstGeom prst="rect">
            <a:avLst/>
          </a:prstGeom>
          <a:solidFill>
            <a:srgbClr val="E08D3C"/>
          </a:solidFill>
          <a:ln/>
        </p:spPr>
      </p:sp>
      <p:sp>
        <p:nvSpPr>
          <p:cNvPr id="5" name="Shape 3"/>
          <p:cNvSpPr/>
          <p:nvPr/>
        </p:nvSpPr>
        <p:spPr>
          <a:xfrm>
            <a:off x="9951415" y="498348"/>
            <a:ext cx="50292" cy="141732"/>
          </a:xfrm>
          <a:prstGeom prst="rect">
            <a:avLst/>
          </a:prstGeom>
          <a:solidFill>
            <a:srgbClr val="E08D3C"/>
          </a:solidFill>
          <a:ln/>
        </p:spPr>
      </p:sp>
      <p:sp>
        <p:nvSpPr>
          <p:cNvPr id="6" name="Shape 4"/>
          <p:cNvSpPr/>
          <p:nvPr/>
        </p:nvSpPr>
        <p:spPr>
          <a:xfrm>
            <a:off x="10042855" y="448056"/>
            <a:ext cx="50292" cy="192024"/>
          </a:xfrm>
          <a:prstGeom prst="rect">
            <a:avLst/>
          </a:prstGeom>
          <a:solidFill>
            <a:srgbClr val="E08D3C"/>
          </a:solidFill>
          <a:ln/>
        </p:spPr>
      </p:sp>
      <p:sp>
        <p:nvSpPr>
          <p:cNvPr id="7" name="Shape 5"/>
          <p:cNvSpPr/>
          <p:nvPr/>
        </p:nvSpPr>
        <p:spPr>
          <a:xfrm>
            <a:off x="10134295" y="384048"/>
            <a:ext cx="50292" cy="256032"/>
          </a:xfrm>
          <a:prstGeom prst="rect">
            <a:avLst/>
          </a:prstGeom>
          <a:solidFill>
            <a:srgbClr val="E08D3C"/>
          </a:solidFill>
          <a:ln/>
        </p:spPr>
      </p:sp>
      <p:sp>
        <p:nvSpPr>
          <p:cNvPr id="8" name="Text 6"/>
          <p:cNvSpPr/>
          <p:nvPr/>
        </p:nvSpPr>
        <p:spPr>
          <a:xfrm>
            <a:off x="10353751" y="338328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10353751" y="548640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54864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ПРЕДСТАВЛЯЕТ ИНВЕСТИЦИОННУЮ ВОЗМОЖНОСТЬ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8640" y="178308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8B9A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СПЕЦИАЛЬНАЯ ЭКОНОМИЧЕСКАЯ ЗОНА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48640" y="2194560"/>
            <a:ext cx="7680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СЭЗ «QYZYLJAR»</a:t>
            </a:r>
            <a:endParaRPr lang="en-US" sz="4800" dirty="0"/>
          </a:p>
        </p:txBody>
      </p:sp>
      <p:sp>
        <p:nvSpPr>
          <p:cNvPr id="13" name="Text 11"/>
          <p:cNvSpPr/>
          <p:nvPr/>
        </p:nvSpPr>
        <p:spPr>
          <a:xfrm>
            <a:off x="548640" y="3063240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Индустриально-логистические ворота Северного Казахстана — территория готовой инфраструктуры на границе с Россией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48640" y="39776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08D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984,3</a:t>
            </a:r>
            <a:pPr indent="0" marL="0">
              <a:buNone/>
            </a:pPr>
            <a:r>
              <a:rPr lang="en-US" sz="1300" dirty="0">
                <a:solidFill>
                  <a:srgbClr val="D8B9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га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548640" y="4498848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территория СЭЗ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2377440" y="39776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08D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pPr indent="0" marL="0">
              <a:buNone/>
            </a:pP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2377440" y="4498848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КПН, имущество, НДС, пошлины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206240" y="39776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08D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</a:t>
            </a:r>
            <a:pPr indent="0" marL="0">
              <a:buNone/>
            </a:pP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4206240" y="4498848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приоритетных видов деятельности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035040" y="39776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08D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2019</a:t>
            </a:r>
            <a:pPr indent="0" marL="0">
              <a:buNone/>
            </a:pP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6035040" y="4498848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год создания СЭЗ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48640" y="5257800"/>
            <a:ext cx="7589520" cy="0"/>
          </a:xfrm>
          <a:prstGeom prst="line">
            <a:avLst/>
          </a:prstGeom>
          <a:noFill/>
          <a:ln w="19050">
            <a:solidFill>
              <a:srgbClr val="5E1A2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5440680"/>
            <a:ext cx="7589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Создана Постановлением Правительства РК от 11 октября 2019 года № 758 — с целью развития обрабатывающей промышленности и транспортно-логистического потенциала Северо-Казахстанской области на границе с Российской Федерацией.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4A14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0"/>
            <a:ext cx="4327855" cy="6858000"/>
          </a:xfrm>
          <a:prstGeom prst="rect">
            <a:avLst/>
          </a:prstGeom>
          <a:solidFill>
            <a:srgbClr val="5E1A28"/>
          </a:solidFill>
          <a:ln/>
        </p:spPr>
      </p:sp>
      <p:sp>
        <p:nvSpPr>
          <p:cNvPr id="3" name="Shape 1"/>
          <p:cNvSpPr/>
          <p:nvPr/>
        </p:nvSpPr>
        <p:spPr>
          <a:xfrm>
            <a:off x="7863840" y="0"/>
            <a:ext cx="36576" cy="6858000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9659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СОПРОВОЖДЕНИЕ ИНВЕСТОРОВ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2331720"/>
            <a:ext cx="69494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Единый партнёр для входа</a:t>
            </a:r>
            <a:endParaRPr lang="en-US" sz="3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 СЭЗ «QYZYLJAR»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48640" y="3657600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сопровождает иностранных инвесторов на всех этапах работы с СЭЗ «Qyzyljar» — от выбора участка и оформления статуса участника до генподряда и запуска производства. Мы — ваш единственный контакт в Казахстане.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9859975" y="548640"/>
            <a:ext cx="50292" cy="91440"/>
          </a:xfrm>
          <a:prstGeom prst="rect">
            <a:avLst/>
          </a:prstGeom>
          <a:solidFill>
            <a:srgbClr val="E08D3C"/>
          </a:solidFill>
          <a:ln/>
        </p:spPr>
      </p:sp>
      <p:sp>
        <p:nvSpPr>
          <p:cNvPr id="8" name="Shape 6"/>
          <p:cNvSpPr/>
          <p:nvPr/>
        </p:nvSpPr>
        <p:spPr>
          <a:xfrm>
            <a:off x="9951415" y="498348"/>
            <a:ext cx="50292" cy="141732"/>
          </a:xfrm>
          <a:prstGeom prst="rect">
            <a:avLst/>
          </a:prstGeom>
          <a:solidFill>
            <a:srgbClr val="E08D3C"/>
          </a:solidFill>
          <a:ln/>
        </p:spPr>
      </p:sp>
      <p:sp>
        <p:nvSpPr>
          <p:cNvPr id="9" name="Shape 7"/>
          <p:cNvSpPr/>
          <p:nvPr/>
        </p:nvSpPr>
        <p:spPr>
          <a:xfrm>
            <a:off x="10042855" y="448056"/>
            <a:ext cx="50292" cy="192024"/>
          </a:xfrm>
          <a:prstGeom prst="rect">
            <a:avLst/>
          </a:prstGeom>
          <a:solidFill>
            <a:srgbClr val="E08D3C"/>
          </a:solidFill>
          <a:ln/>
        </p:spPr>
      </p:sp>
      <p:sp>
        <p:nvSpPr>
          <p:cNvPr id="10" name="Shape 8"/>
          <p:cNvSpPr/>
          <p:nvPr/>
        </p:nvSpPr>
        <p:spPr>
          <a:xfrm>
            <a:off x="10134295" y="384048"/>
            <a:ext cx="50292" cy="256032"/>
          </a:xfrm>
          <a:prstGeom prst="rect">
            <a:avLst/>
          </a:prstGeom>
          <a:solidFill>
            <a:srgbClr val="E08D3C"/>
          </a:solidFill>
          <a:ln/>
        </p:spPr>
      </p:sp>
      <p:sp>
        <p:nvSpPr>
          <p:cNvPr id="11" name="Text 9"/>
          <p:cNvSpPr/>
          <p:nvPr/>
        </p:nvSpPr>
        <p:spPr>
          <a:xfrm>
            <a:off x="10353751" y="338328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0353751" y="548640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11277295" y="64739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F2E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4A14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НАЧНЁМ ВМЕСТЕ?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— One Stop Shop для иностранных инвесторов в Казахстане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0607040" cy="0"/>
          </a:xfrm>
          <a:prstGeom prst="line">
            <a:avLst/>
          </a:prstGeom>
          <a:noFill/>
          <a:ln w="19050">
            <a:solidFill>
              <a:srgbClr val="5E1A2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4231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Email: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017520" y="242316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invest@tauinvest.kz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2990088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/ Tel: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017520" y="2990088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 (___) ___ __ __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3557016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LinkedIn: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17520" y="3557016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linkedin.com/company/tau-invest-solutions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8640" y="412394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Офис: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017520" y="4123944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г. Алматы, Казахстан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4892040"/>
            <a:ext cx="10607040" cy="0"/>
          </a:xfrm>
          <a:prstGeom prst="line">
            <a:avLst/>
          </a:prstGeom>
          <a:noFill/>
          <a:ln w="19050">
            <a:solidFill>
              <a:srgbClr val="5E1A2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512064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i="1" dirty="0">
                <a:solidFill>
                  <a:srgbClr val="E08D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Инвестируйте в будущее Северо-Казахстанской области сегодня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9859975" y="548640"/>
            <a:ext cx="50292" cy="91440"/>
          </a:xfrm>
          <a:prstGeom prst="rect">
            <a:avLst/>
          </a:prstGeom>
          <a:solidFill>
            <a:srgbClr val="E08D3C"/>
          </a:solidFill>
          <a:ln/>
        </p:spPr>
      </p:sp>
      <p:sp>
        <p:nvSpPr>
          <p:cNvPr id="16" name="Shape 14"/>
          <p:cNvSpPr/>
          <p:nvPr/>
        </p:nvSpPr>
        <p:spPr>
          <a:xfrm>
            <a:off x="9951415" y="498348"/>
            <a:ext cx="50292" cy="141732"/>
          </a:xfrm>
          <a:prstGeom prst="rect">
            <a:avLst/>
          </a:prstGeom>
          <a:solidFill>
            <a:srgbClr val="E08D3C"/>
          </a:solidFill>
          <a:ln/>
        </p:spPr>
      </p:sp>
      <p:sp>
        <p:nvSpPr>
          <p:cNvPr id="17" name="Shape 15"/>
          <p:cNvSpPr/>
          <p:nvPr/>
        </p:nvSpPr>
        <p:spPr>
          <a:xfrm>
            <a:off x="10042855" y="448056"/>
            <a:ext cx="50292" cy="192024"/>
          </a:xfrm>
          <a:prstGeom prst="rect">
            <a:avLst/>
          </a:prstGeom>
          <a:solidFill>
            <a:srgbClr val="E08D3C"/>
          </a:solidFill>
          <a:ln/>
        </p:spPr>
      </p:sp>
      <p:sp>
        <p:nvSpPr>
          <p:cNvPr id="18" name="Shape 16"/>
          <p:cNvSpPr/>
          <p:nvPr/>
        </p:nvSpPr>
        <p:spPr>
          <a:xfrm>
            <a:off x="10134295" y="384048"/>
            <a:ext cx="50292" cy="256032"/>
          </a:xfrm>
          <a:prstGeom prst="rect">
            <a:avLst/>
          </a:prstGeom>
          <a:solidFill>
            <a:srgbClr val="E08D3C"/>
          </a:solidFill>
          <a:ln/>
        </p:spPr>
      </p:sp>
      <p:sp>
        <p:nvSpPr>
          <p:cNvPr id="19" name="Text 17"/>
          <p:cNvSpPr/>
          <p:nvPr/>
        </p:nvSpPr>
        <p:spPr>
          <a:xfrm>
            <a:off x="10353751" y="338328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10353751" y="548640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11277295" y="64739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F2E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15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ПРОЕКТЕ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 СУБЗОН СЭЗ «QYZYLJAR»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170432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62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СЭЗ создана в 2019 году и охватывает площадки в черте Петропавловска, Кызылжарского и Тайыншинского районов, а также района имени Габита Мусрепова Северо-Казахстанской области.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3310128" cy="21488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77240" y="2029968"/>
            <a:ext cx="384048" cy="384048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0299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77240" y="2542032"/>
            <a:ext cx="2852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СУБЗОНЫ 1–5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77240" y="2816352"/>
            <a:ext cx="2852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150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362,3 га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77240" y="3127248"/>
            <a:ext cx="285292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г. Петропавловск — исторические промышленные площадки в черте города, действующие резиденты: электротехника, сборка сельхозтехники.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041648" y="1828800"/>
            <a:ext cx="3310128" cy="21488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2" name="Shape 10"/>
          <p:cNvSpPr/>
          <p:nvPr/>
        </p:nvSpPr>
        <p:spPr>
          <a:xfrm>
            <a:off x="4270248" y="2029968"/>
            <a:ext cx="384048" cy="384048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13" name="Text 11"/>
          <p:cNvSpPr/>
          <p:nvPr/>
        </p:nvSpPr>
        <p:spPr>
          <a:xfrm>
            <a:off x="4270248" y="20299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270248" y="2542032"/>
            <a:ext cx="2852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СУБЗОНА 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270248" y="2816352"/>
            <a:ext cx="2852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150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160 га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270248" y="3127248"/>
            <a:ext cx="285292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ул. Промышленная, Петропавловск — грибная ферма, компостный завод, производство бумаги и картона. Стройка на 55,6 млрд тг.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7534656" y="1828800"/>
            <a:ext cx="3310128" cy="21488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Shape 16"/>
          <p:cNvSpPr/>
          <p:nvPr/>
        </p:nvSpPr>
        <p:spPr>
          <a:xfrm>
            <a:off x="7763256" y="2029968"/>
            <a:ext cx="384048" cy="384048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19" name="Text 17"/>
          <p:cNvSpPr/>
          <p:nvPr/>
        </p:nvSpPr>
        <p:spPr>
          <a:xfrm>
            <a:off x="7763256" y="20299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763256" y="2542032"/>
            <a:ext cx="2852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СУБЗОНА 5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763256" y="2816352"/>
            <a:ext cx="2852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150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150 га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763256" y="3127248"/>
            <a:ext cx="285292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Деревообрабатывающий кластер: завод плит с инвестором из Катара (Ultradecor), инвестиции 90 млрд тг.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48640" y="4114800"/>
            <a:ext cx="3310128" cy="21488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4" name="Shape 22"/>
          <p:cNvSpPr/>
          <p:nvPr/>
        </p:nvSpPr>
        <p:spPr>
          <a:xfrm>
            <a:off x="777240" y="4315968"/>
            <a:ext cx="384048" cy="384048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25" name="Text 23"/>
          <p:cNvSpPr/>
          <p:nvPr/>
        </p:nvSpPr>
        <p:spPr>
          <a:xfrm>
            <a:off x="777240" y="43159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77240" y="4828032"/>
            <a:ext cx="2852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СУБЗОНА 6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77240" y="5102352"/>
            <a:ext cx="2852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150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200 га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777240" y="5413248"/>
            <a:ext cx="285292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с. Ильичёвка, Тайыншинский район — новая промышленная площадка, переговоры с инвесторами из Китая.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4041648" y="4114800"/>
            <a:ext cx="3310128" cy="21488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0" name="Shape 28"/>
          <p:cNvSpPr/>
          <p:nvPr/>
        </p:nvSpPr>
        <p:spPr>
          <a:xfrm>
            <a:off x="4270248" y="4315968"/>
            <a:ext cx="384048" cy="384048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31" name="Text 29"/>
          <p:cNvSpPr/>
          <p:nvPr/>
        </p:nvSpPr>
        <p:spPr>
          <a:xfrm>
            <a:off x="4270248" y="43159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4270248" y="4828032"/>
            <a:ext cx="2852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СУБЗОНА 7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4270248" y="5102352"/>
            <a:ext cx="2852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150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200 га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4270248" y="5413248"/>
            <a:ext cx="285292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с. Новоишимское, район им. Г. Мусрепова — площадка для новых производств.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7534656" y="4114800"/>
            <a:ext cx="3310128" cy="21488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6" name="Shape 34"/>
          <p:cNvSpPr/>
          <p:nvPr/>
        </p:nvSpPr>
        <p:spPr>
          <a:xfrm>
            <a:off x="7763256" y="4315968"/>
            <a:ext cx="384048" cy="384048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37" name="Text 35"/>
          <p:cNvSpPr/>
          <p:nvPr/>
        </p:nvSpPr>
        <p:spPr>
          <a:xfrm>
            <a:off x="7763256" y="43159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7763256" y="4828032"/>
            <a:ext cx="2852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СУБЗОНА 8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7763256" y="5102352"/>
            <a:ext cx="2852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150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222 га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7763256" y="5413248"/>
            <a:ext cx="285292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с. Прибрежное, Кызылжарский район (аэропорт) — международный транспортно-логистический хаб. 1 этап расширения.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548640" y="6199632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7A62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Общая площадь СЭЗ «QYZYLJAR»: 984,3 га  •  Управляющая компания: ТОО УК СЭЗ «Qyzyljar»  •  Субзоны 2 и 4 — дополнительные промышленные площадки в черте города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9859975" y="548640"/>
            <a:ext cx="50292" cy="91440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43" name="Shape 41"/>
          <p:cNvSpPr/>
          <p:nvPr/>
        </p:nvSpPr>
        <p:spPr>
          <a:xfrm>
            <a:off x="9951415" y="498348"/>
            <a:ext cx="50292" cy="141732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44" name="Shape 42"/>
          <p:cNvSpPr/>
          <p:nvPr/>
        </p:nvSpPr>
        <p:spPr>
          <a:xfrm>
            <a:off x="10042855" y="448056"/>
            <a:ext cx="50292" cy="192024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45" name="Shape 43"/>
          <p:cNvSpPr/>
          <p:nvPr/>
        </p:nvSpPr>
        <p:spPr>
          <a:xfrm>
            <a:off x="10134295" y="384048"/>
            <a:ext cx="50292" cy="256032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46" name="Text 44"/>
          <p:cNvSpPr/>
          <p:nvPr/>
        </p:nvSpPr>
        <p:spPr>
          <a:xfrm>
            <a:off x="10353751" y="338328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250" dirty="0"/>
          </a:p>
        </p:txBody>
      </p:sp>
      <p:sp>
        <p:nvSpPr>
          <p:cNvPr id="47" name="Text 45"/>
          <p:cNvSpPr/>
          <p:nvPr/>
        </p:nvSpPr>
        <p:spPr>
          <a:xfrm>
            <a:off x="10353751" y="548640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C15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750" dirty="0"/>
          </a:p>
        </p:txBody>
      </p:sp>
      <p:sp>
        <p:nvSpPr>
          <p:cNvPr id="48" name="Text 46"/>
          <p:cNvSpPr/>
          <p:nvPr/>
        </p:nvSpPr>
        <p:spPr>
          <a:xfrm>
            <a:off x="11277295" y="64739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15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ЛОКАЦИЯ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СТРАТЕГИЧЕСКОЕ ПОЛОЖЕНИЕ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074920" cy="141732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1645920"/>
            <a:ext cx="457200" cy="457200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6459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417320" y="1581912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ГРАНИЦА С РОССИЙСКОЙ ФЕДЕРАЦИЕЙ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417320" y="2039112"/>
            <a:ext cx="3977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Северо-Казахстанская область граничит с тремя регионами РФ — Омской, Тюменской и Курганской областями.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897880" y="1417320"/>
            <a:ext cx="5074920" cy="141732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8"/>
          <p:cNvSpPr/>
          <p:nvPr/>
        </p:nvSpPr>
        <p:spPr>
          <a:xfrm>
            <a:off x="6126480" y="1645920"/>
            <a:ext cx="457200" cy="457200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11" name="Text 9"/>
          <p:cNvSpPr/>
          <p:nvPr/>
        </p:nvSpPr>
        <p:spPr>
          <a:xfrm>
            <a:off x="6126480" y="16459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766560" y="1581912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МЕЖДУНАРОДНЫЙ АЭРОПОРТ ПЕТРОПАВЛОВСКА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766560" y="2039112"/>
            <a:ext cx="3977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Субзона №8 создаётся на базе аэропорта — формируется современный транспортно-логистический узел на пересечении маршрутов Азия — Европа.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48640" y="3063240"/>
            <a:ext cx="5074920" cy="141732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5" name="Shape 13"/>
          <p:cNvSpPr/>
          <p:nvPr/>
        </p:nvSpPr>
        <p:spPr>
          <a:xfrm>
            <a:off x="777240" y="3291840"/>
            <a:ext cx="457200" cy="457200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3291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417320" y="3227832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АВТОТРАССА И ЖЕЛЕЗНАЯ ДОРОГА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417320" y="3685032"/>
            <a:ext cx="3977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Трасса «Жезказган — Петропавловск» и подъездные железнодорожные пути к промышленным субзонам СЭЗ.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897880" y="3063240"/>
            <a:ext cx="5074920" cy="141732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0" name="Shape 18"/>
          <p:cNvSpPr/>
          <p:nvPr/>
        </p:nvSpPr>
        <p:spPr>
          <a:xfrm>
            <a:off x="6126480" y="3291840"/>
            <a:ext cx="457200" cy="457200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21" name="Text 19"/>
          <p:cNvSpPr/>
          <p:nvPr/>
        </p:nvSpPr>
        <p:spPr>
          <a:xfrm>
            <a:off x="6126480" y="3291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766560" y="3227832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БЛИЗОСТЬ К РЫНКАМ КАЗАХСТАНА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766560" y="3685032"/>
            <a:ext cx="3977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Соседствует с Акмолинской, Костанайской и Павлодарской областями РК — прямой выход на внутренние рынки страны.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548640" y="4709160"/>
            <a:ext cx="10241280" cy="1280160"/>
          </a:xfrm>
          <a:prstGeom prst="rect">
            <a:avLst/>
          </a:prstGeom>
          <a:solidFill>
            <a:srgbClr val="6B1B24"/>
          </a:solidFill>
          <a:ln/>
        </p:spPr>
      </p:sp>
      <p:sp>
        <p:nvSpPr>
          <p:cNvPr id="25" name="Text 23"/>
          <p:cNvSpPr/>
          <p:nvPr/>
        </p:nvSpPr>
        <p:spPr>
          <a:xfrm>
            <a:off x="914400" y="4937760"/>
            <a:ext cx="9509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СЭЗ «QYZYLJAR» — точка входа на рынок Северного Казахстана
</a:t>
            </a:r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54,87° с.ш.  69,16° в.д.  •  Северо-Казахстанская область, г. Петропавловск, Республика Казахстан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9859975" y="548640"/>
            <a:ext cx="50292" cy="91440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27" name="Shape 25"/>
          <p:cNvSpPr/>
          <p:nvPr/>
        </p:nvSpPr>
        <p:spPr>
          <a:xfrm>
            <a:off x="9951415" y="498348"/>
            <a:ext cx="50292" cy="141732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28" name="Shape 26"/>
          <p:cNvSpPr/>
          <p:nvPr/>
        </p:nvSpPr>
        <p:spPr>
          <a:xfrm>
            <a:off x="10042855" y="448056"/>
            <a:ext cx="50292" cy="192024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29" name="Shape 27"/>
          <p:cNvSpPr/>
          <p:nvPr/>
        </p:nvSpPr>
        <p:spPr>
          <a:xfrm>
            <a:off x="10134295" y="384048"/>
            <a:ext cx="50292" cy="256032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0" name="Text 28"/>
          <p:cNvSpPr/>
          <p:nvPr/>
        </p:nvSpPr>
        <p:spPr>
          <a:xfrm>
            <a:off x="10353751" y="338328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10353751" y="548640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C15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11277295" y="64739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15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ОКЭД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ПРИОРИТЕТНЫЕ ВИДЫ ДЕЯТЕЛЬНОСТИ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48640" y="1115568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A62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направлений ОКЭД, определённых Правительством РК как приоритетные для участников СЭЗ «QYZYLJAR»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1956816" cy="44348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600200"/>
            <a:ext cx="1956816" cy="685800"/>
          </a:xfrm>
          <a:prstGeom prst="rect">
            <a:avLst/>
          </a:prstGeom>
          <a:solidFill>
            <a:srgbClr val="6B1B24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655064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08D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85800" y="1901952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АПК И АГРОПЕРЕРАБОТКА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85800" y="2404872"/>
            <a:ext cx="1682496" cy="3520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Пищевая продукция</a:t>
            </a:r>
            <a:endParaRPr lang="en-US" sz="950" dirty="0"/>
          </a:p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Удобрения</a:t>
            </a:r>
            <a:endParaRPr lang="en-US" sz="950" dirty="0"/>
          </a:p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Ветеринарные препараты</a:t>
            </a:r>
            <a:endParaRPr lang="en-US" sz="950" dirty="0"/>
          </a:p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Орг. химические вещества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587752" y="1600200"/>
            <a:ext cx="1956816" cy="44348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Shape 9"/>
          <p:cNvSpPr/>
          <p:nvPr/>
        </p:nvSpPr>
        <p:spPr>
          <a:xfrm>
            <a:off x="2587752" y="1600200"/>
            <a:ext cx="1956816" cy="685800"/>
          </a:xfrm>
          <a:prstGeom prst="rect">
            <a:avLst/>
          </a:prstGeom>
          <a:solidFill>
            <a:srgbClr val="6B1B24"/>
          </a:solidFill>
          <a:ln/>
        </p:spPr>
      </p:sp>
      <p:sp>
        <p:nvSpPr>
          <p:cNvPr id="12" name="Text 10"/>
          <p:cNvSpPr/>
          <p:nvPr/>
        </p:nvSpPr>
        <p:spPr>
          <a:xfrm>
            <a:off x="2724912" y="1655064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08D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724912" y="1901952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ЦЕЛЛЮЛОЗНО-БУМАЖНАЯ ПРОМЫШЛЕННОСТЬ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24912" y="2404872"/>
            <a:ext cx="1682496" cy="3520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Бумага и картон</a:t>
            </a:r>
            <a:endParaRPr lang="en-US" sz="950" dirty="0"/>
          </a:p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Древесная масса и целлюлоза</a:t>
            </a:r>
            <a:endParaRPr lang="en-US" sz="950" dirty="0"/>
          </a:p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Бумажные изделия</a:t>
            </a:r>
            <a:endParaRPr lang="en-US" sz="950" dirty="0"/>
          </a:p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Гофрированный картон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626864" y="1600200"/>
            <a:ext cx="1956816" cy="44348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6" name="Shape 14"/>
          <p:cNvSpPr/>
          <p:nvPr/>
        </p:nvSpPr>
        <p:spPr>
          <a:xfrm>
            <a:off x="4626864" y="1600200"/>
            <a:ext cx="1956816" cy="685800"/>
          </a:xfrm>
          <a:prstGeom prst="rect">
            <a:avLst/>
          </a:prstGeom>
          <a:solidFill>
            <a:srgbClr val="6B1B24"/>
          </a:solidFill>
          <a:ln/>
        </p:spPr>
      </p:sp>
      <p:sp>
        <p:nvSpPr>
          <p:cNvPr id="17" name="Text 15"/>
          <p:cNvSpPr/>
          <p:nvPr/>
        </p:nvSpPr>
        <p:spPr>
          <a:xfrm>
            <a:off x="4764024" y="1655064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08D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764024" y="1901952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УПАКОВКА И ТАРА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764024" y="2404872"/>
            <a:ext cx="1682496" cy="3520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Бумажная и картонная тара</a:t>
            </a:r>
            <a:endParaRPr lang="en-US" sz="950" dirty="0"/>
          </a:p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Деревянная тара</a:t>
            </a:r>
            <a:endParaRPr lang="en-US" sz="950" dirty="0"/>
          </a:p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Пластмассовая тара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665976" y="1600200"/>
            <a:ext cx="1956816" cy="44348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1" name="Shape 19"/>
          <p:cNvSpPr/>
          <p:nvPr/>
        </p:nvSpPr>
        <p:spPr>
          <a:xfrm>
            <a:off x="6665976" y="1600200"/>
            <a:ext cx="1956816" cy="685800"/>
          </a:xfrm>
          <a:prstGeom prst="rect">
            <a:avLst/>
          </a:prstGeom>
          <a:solidFill>
            <a:srgbClr val="6B1B24"/>
          </a:solidFill>
          <a:ln/>
        </p:spPr>
      </p:sp>
      <p:sp>
        <p:nvSpPr>
          <p:cNvPr id="22" name="Text 20"/>
          <p:cNvSpPr/>
          <p:nvPr/>
        </p:nvSpPr>
        <p:spPr>
          <a:xfrm>
            <a:off x="6803136" y="1655064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08D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803136" y="1901952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ФАРМАЦЕВТИКА И ЗДРАВООХРАНЕНИЕ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6803136" y="2404872"/>
            <a:ext cx="1682496" cy="3520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Фармацевтические препараты</a:t>
            </a:r>
            <a:endParaRPr lang="en-US" sz="950" dirty="0"/>
          </a:p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фарм. продукты</a:t>
            </a:r>
            <a:endParaRPr lang="en-US" sz="950" dirty="0"/>
          </a:p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Больницы широкого профиля</a:t>
            </a:r>
            <a:endParaRPr lang="en-US" sz="950" dirty="0"/>
          </a:p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Строительство больницы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8705088" y="1600200"/>
            <a:ext cx="1956816" cy="44348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6" name="Shape 24"/>
          <p:cNvSpPr/>
          <p:nvPr/>
        </p:nvSpPr>
        <p:spPr>
          <a:xfrm>
            <a:off x="8705088" y="1600200"/>
            <a:ext cx="1956816" cy="685800"/>
          </a:xfrm>
          <a:prstGeom prst="rect">
            <a:avLst/>
          </a:prstGeom>
          <a:solidFill>
            <a:srgbClr val="6B1B24"/>
          </a:solidFill>
          <a:ln/>
        </p:spPr>
      </p:sp>
      <p:sp>
        <p:nvSpPr>
          <p:cNvPr id="27" name="Text 25"/>
          <p:cNvSpPr/>
          <p:nvPr/>
        </p:nvSpPr>
        <p:spPr>
          <a:xfrm>
            <a:off x="8842248" y="1655064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08D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842248" y="1901952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ПРОМЫШЛЕННОСТЬ И СТРОЙМАТЕРИАЛЫ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8842248" y="2404872"/>
            <a:ext cx="1682496" cy="3520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Стройматериалы и мебель</a:t>
            </a:r>
            <a:endParaRPr lang="en-US" sz="950" dirty="0"/>
          </a:p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Машиностроение</a:t>
            </a:r>
            <a:endParaRPr lang="en-US" sz="950" dirty="0"/>
          </a:p>
          <a:p>
            <a:pPr marL="127000" indent="-127000">
              <a:lnSpc>
                <a:spcPct val="115000"/>
              </a:lnSpc>
              <a:spcAft>
                <a:spcPts val="800"/>
              </a:spcAft>
              <a:buSzPct val="100000"/>
              <a:buChar char="●"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Электроника и эл. оборудование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9859975" y="548640"/>
            <a:ext cx="50292" cy="91440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1" name="Shape 29"/>
          <p:cNvSpPr/>
          <p:nvPr/>
        </p:nvSpPr>
        <p:spPr>
          <a:xfrm>
            <a:off x="9951415" y="498348"/>
            <a:ext cx="50292" cy="141732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2" name="Shape 30"/>
          <p:cNvSpPr/>
          <p:nvPr/>
        </p:nvSpPr>
        <p:spPr>
          <a:xfrm>
            <a:off x="10042855" y="448056"/>
            <a:ext cx="50292" cy="192024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3" name="Shape 31"/>
          <p:cNvSpPr/>
          <p:nvPr/>
        </p:nvSpPr>
        <p:spPr>
          <a:xfrm>
            <a:off x="10134295" y="384048"/>
            <a:ext cx="50292" cy="256032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4" name="Text 32"/>
          <p:cNvSpPr/>
          <p:nvPr/>
        </p:nvSpPr>
        <p:spPr>
          <a:xfrm>
            <a:off x="10353751" y="338328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10353751" y="548640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C15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750" dirty="0"/>
          </a:p>
        </p:txBody>
      </p:sp>
      <p:sp>
        <p:nvSpPr>
          <p:cNvPr id="36" name="Text 34"/>
          <p:cNvSpPr/>
          <p:nvPr/>
        </p:nvSpPr>
        <p:spPr>
          <a:xfrm>
            <a:off x="11277295" y="64739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4A14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ПРЕФЕРЕНЦИИ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УСЛОВИЯ УЧАСТНИКА СЭЗ «QYZYLJAR»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E08D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548640" y="196596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КПН</a:t>
            </a:r>
            <a:endParaRPr lang="en-US" sz="95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(корпоративный подоходный налог)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072384" y="137160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E08D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3072384" y="196596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Налог на имущество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596128" y="137160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E08D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5596128" y="196596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НДС на импортное сырьё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8119872" y="137160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E08D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8119872" y="196596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Таможенные пошлины на импорт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48640" y="26060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Плата за пользование земельным участком отсутствует  •  Упрощённый порядок найма иностранной рабочей силы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3063240"/>
            <a:ext cx="10607040" cy="0"/>
          </a:xfrm>
          <a:prstGeom prst="line">
            <a:avLst/>
          </a:prstGeom>
          <a:noFill/>
          <a:ln w="19050">
            <a:solidFill>
              <a:srgbClr val="5E1A2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32461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КАТЕГОРИИ ПРОЕКТОВ ПО ОБЪЁМУ ИНВЕСТИЦИЙ (2026 г., 1 МРП = 4 325 тг)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3611880"/>
            <a:ext cx="3456432" cy="1051560"/>
          </a:xfrm>
          <a:prstGeom prst="rect">
            <a:avLst/>
          </a:prstGeom>
          <a:solidFill>
            <a:srgbClr val="5E1A28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3703320"/>
            <a:ext cx="3090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КАТЕГОРИЯ A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31520" y="4005072"/>
            <a:ext cx="3090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 3 000 000 МРП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31520" y="4251960"/>
            <a:ext cx="30906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8B9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(≈ 13 млрд тг)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31520" y="4498848"/>
            <a:ext cx="30906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льготы действуют 7 лет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4050792" y="3611880"/>
            <a:ext cx="3456432" cy="1051560"/>
          </a:xfrm>
          <a:prstGeom prst="rect">
            <a:avLst/>
          </a:prstGeom>
          <a:solidFill>
            <a:srgbClr val="5E1A28"/>
          </a:solidFill>
          <a:ln/>
        </p:spPr>
      </p:sp>
      <p:sp>
        <p:nvSpPr>
          <p:cNvPr id="21" name="Text 19"/>
          <p:cNvSpPr/>
          <p:nvPr/>
        </p:nvSpPr>
        <p:spPr>
          <a:xfrm>
            <a:off x="4233672" y="3703320"/>
            <a:ext cx="3090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КАТЕГОРИЯ B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233672" y="4005072"/>
            <a:ext cx="3090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3 000 000 – 14 500 000 МРП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233672" y="4251960"/>
            <a:ext cx="30906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8B9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(≈ 13–62,7 млрд тг)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233672" y="4498848"/>
            <a:ext cx="30906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льготы действуют 15 лет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7552944" y="3611880"/>
            <a:ext cx="3456432" cy="1051560"/>
          </a:xfrm>
          <a:prstGeom prst="rect">
            <a:avLst/>
          </a:prstGeom>
          <a:solidFill>
            <a:srgbClr val="5E1A28"/>
          </a:solidFill>
          <a:ln/>
        </p:spPr>
      </p:sp>
      <p:sp>
        <p:nvSpPr>
          <p:cNvPr id="26" name="Text 24"/>
          <p:cNvSpPr/>
          <p:nvPr/>
        </p:nvSpPr>
        <p:spPr>
          <a:xfrm>
            <a:off x="7735824" y="3703320"/>
            <a:ext cx="3090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КАТЕГОРИЯ C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35824" y="4005072"/>
            <a:ext cx="3090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 14 500 000 МРП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7735824" y="4251960"/>
            <a:ext cx="30906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8B9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(≈ 62,7 млрд тг)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735824" y="4498848"/>
            <a:ext cx="30906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льготы действуют 25 лет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548640" y="48920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ФОРМАТЫ УЧАСТИЯ ДЛЯ ИНВЕСТОРОВ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48640" y="5193792"/>
            <a:ext cx="292608" cy="292608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32" name="Text 30"/>
          <p:cNvSpPr/>
          <p:nvPr/>
        </p:nvSpPr>
        <p:spPr>
          <a:xfrm>
            <a:off x="548640" y="51937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960120" y="5157216"/>
            <a:ext cx="29992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Аренда земельного участка у УК СЭЗ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050792" y="5193792"/>
            <a:ext cx="292608" cy="292608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35" name="Text 33"/>
          <p:cNvSpPr/>
          <p:nvPr/>
        </p:nvSpPr>
        <p:spPr>
          <a:xfrm>
            <a:off x="4050792" y="51937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4462272" y="5157216"/>
            <a:ext cx="29992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Строительство и ввод объекта под ключ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7552944" y="5193792"/>
            <a:ext cx="292608" cy="292608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38" name="Text 36"/>
          <p:cNvSpPr/>
          <p:nvPr/>
        </p:nvSpPr>
        <p:spPr>
          <a:xfrm>
            <a:off x="7552944" y="51937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7964424" y="5157216"/>
            <a:ext cx="29992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Аренда производственных помещений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548640" y="5742432"/>
            <a:ext cx="292608" cy="292608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41" name="Text 39"/>
          <p:cNvSpPr/>
          <p:nvPr/>
        </p:nvSpPr>
        <p:spPr>
          <a:xfrm>
            <a:off x="548640" y="574243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960120" y="5705856"/>
            <a:ext cx="29992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Создание совместного производства с партнёрами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4050792" y="5742432"/>
            <a:ext cx="292608" cy="292608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44" name="Text 42"/>
          <p:cNvSpPr/>
          <p:nvPr/>
        </p:nvSpPr>
        <p:spPr>
          <a:xfrm>
            <a:off x="4050792" y="574243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4462272" y="5705856"/>
            <a:ext cx="29992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Инвестиции в новое или действующее производство</a:t>
            </a:r>
            <a:endParaRPr lang="en-US" sz="950" dirty="0"/>
          </a:p>
        </p:txBody>
      </p:sp>
      <p:sp>
        <p:nvSpPr>
          <p:cNvPr id="46" name="Shape 44"/>
          <p:cNvSpPr/>
          <p:nvPr/>
        </p:nvSpPr>
        <p:spPr>
          <a:xfrm>
            <a:off x="7552944" y="5742432"/>
            <a:ext cx="292608" cy="292608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47" name="Text 45"/>
          <p:cNvSpPr/>
          <p:nvPr/>
        </p:nvSpPr>
        <p:spPr>
          <a:xfrm>
            <a:off x="7552944" y="574243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300" dirty="0"/>
          </a:p>
        </p:txBody>
      </p:sp>
      <p:sp>
        <p:nvSpPr>
          <p:cNvPr id="48" name="Text 46"/>
          <p:cNvSpPr/>
          <p:nvPr/>
        </p:nvSpPr>
        <p:spPr>
          <a:xfrm>
            <a:off x="7964424" y="5705856"/>
            <a:ext cx="29992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Контрактное производство под заказы резидентов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9859975" y="548640"/>
            <a:ext cx="50292" cy="91440"/>
          </a:xfrm>
          <a:prstGeom prst="rect">
            <a:avLst/>
          </a:prstGeom>
          <a:solidFill>
            <a:srgbClr val="E08D3C"/>
          </a:solidFill>
          <a:ln/>
        </p:spPr>
      </p:sp>
      <p:sp>
        <p:nvSpPr>
          <p:cNvPr id="50" name="Shape 48"/>
          <p:cNvSpPr/>
          <p:nvPr/>
        </p:nvSpPr>
        <p:spPr>
          <a:xfrm>
            <a:off x="9951415" y="498348"/>
            <a:ext cx="50292" cy="141732"/>
          </a:xfrm>
          <a:prstGeom prst="rect">
            <a:avLst/>
          </a:prstGeom>
          <a:solidFill>
            <a:srgbClr val="E08D3C"/>
          </a:solidFill>
          <a:ln/>
        </p:spPr>
      </p:sp>
      <p:sp>
        <p:nvSpPr>
          <p:cNvPr id="51" name="Shape 49"/>
          <p:cNvSpPr/>
          <p:nvPr/>
        </p:nvSpPr>
        <p:spPr>
          <a:xfrm>
            <a:off x="10042855" y="448056"/>
            <a:ext cx="50292" cy="192024"/>
          </a:xfrm>
          <a:prstGeom prst="rect">
            <a:avLst/>
          </a:prstGeom>
          <a:solidFill>
            <a:srgbClr val="E08D3C"/>
          </a:solidFill>
          <a:ln/>
        </p:spPr>
      </p:sp>
      <p:sp>
        <p:nvSpPr>
          <p:cNvPr id="52" name="Shape 50"/>
          <p:cNvSpPr/>
          <p:nvPr/>
        </p:nvSpPr>
        <p:spPr>
          <a:xfrm>
            <a:off x="10134295" y="384048"/>
            <a:ext cx="50292" cy="256032"/>
          </a:xfrm>
          <a:prstGeom prst="rect">
            <a:avLst/>
          </a:prstGeom>
          <a:solidFill>
            <a:srgbClr val="E08D3C"/>
          </a:solidFill>
          <a:ln/>
        </p:spPr>
      </p:sp>
      <p:sp>
        <p:nvSpPr>
          <p:cNvPr id="53" name="Text 51"/>
          <p:cNvSpPr/>
          <p:nvPr/>
        </p:nvSpPr>
        <p:spPr>
          <a:xfrm>
            <a:off x="10353751" y="338328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250" dirty="0"/>
          </a:p>
        </p:txBody>
      </p:sp>
      <p:sp>
        <p:nvSpPr>
          <p:cNvPr id="54" name="Text 52"/>
          <p:cNvSpPr/>
          <p:nvPr/>
        </p:nvSpPr>
        <p:spPr>
          <a:xfrm>
            <a:off x="10353751" y="548640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E08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750" dirty="0"/>
          </a:p>
        </p:txBody>
      </p:sp>
      <p:sp>
        <p:nvSpPr>
          <p:cNvPr id="55" name="Text 53"/>
          <p:cNvSpPr/>
          <p:nvPr/>
        </p:nvSpPr>
        <p:spPr>
          <a:xfrm>
            <a:off x="11277295" y="64739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F2E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15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ЦЕЛЕВЫЕ ПОКАЗАТЕЛИ И ДЕЙСТВУЮЩИЕ ПРОЕКТЫ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1280160"/>
            <a:ext cx="2468880" cy="1051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353312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150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21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731520" y="178308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участник СЭЗ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154680" y="1280160"/>
            <a:ext cx="2468880" cy="1051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3337560" y="1353312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150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3337560" y="178308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действующих крупных производств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760720" y="1280160"/>
            <a:ext cx="2468880" cy="1051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5943600" y="1353312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150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5943600" y="178308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субзон в 4 районах СКО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8366760" y="1280160"/>
            <a:ext cx="2468880" cy="1051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8549640" y="1353312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150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55,6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8549640" y="178308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млрд тг — стройка инфраструктуры для 5 проектов сейчас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48640" y="2514600"/>
            <a:ext cx="10607040" cy="960120"/>
          </a:xfrm>
          <a:prstGeom prst="rect">
            <a:avLst/>
          </a:prstGeom>
          <a:solidFill>
            <a:srgbClr val="6B1B24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260604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250 млрд тенге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822960" y="3127248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целевой объём привлечённых инвестиций к 2044 г. (рост с 229 млрд тг)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846320" y="260604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08D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148,8 млрд тг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846320" y="312724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целевой объём отечественных инвестиций к 2044 г.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138160" y="260604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08D3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290 млрд тг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8138160" y="3127248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2E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целевой объём производства товаров и услуг к 2044 г.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48640" y="36576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15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ФЛАГМАНСКИЕ ПРОЕКТЫ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48640" y="3977640"/>
            <a:ext cx="10607040" cy="6858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5" name="Text 23"/>
          <p:cNvSpPr/>
          <p:nvPr/>
        </p:nvSpPr>
        <p:spPr>
          <a:xfrm>
            <a:off x="777240" y="4050792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Субзона №8 — логистический хаб при аэропорту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777240" y="4325112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222 га (1 этап)  •  $180 млн инвестиций  •  1 200 новых рабочих мест  •  50 тыс. тонн грузооборота в год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48640" y="4754880"/>
            <a:ext cx="10607040" cy="6858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8" name="Text 26"/>
          <p:cNvSpPr/>
          <p:nvPr/>
        </p:nvSpPr>
        <p:spPr>
          <a:xfrm>
            <a:off x="777240" y="4828032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Субзона №5 — деревообрабатывающий кластер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777240" y="5102352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150 га  •  90 млрд тг инвестиций  •  инвестор — Ultradecor Trading Kazakhstan (Катар)  •  плиты ОСП и ЛДСП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548640" y="5623560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i="1" dirty="0">
                <a:solidFill>
                  <a:srgbClr val="7A62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Действующие резиденты: ТОО «Петропавловский электротехнический завод», ТОО «СТ Эсэмбли», ТОО «REIMANN» (Германия), ТОО «Машиностроительный завод «Казтехмаш», ТОО «Nord Panels», ТОО «ECO GLADE» и другие — всего 21 участник СЭЗ.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9859975" y="548640"/>
            <a:ext cx="50292" cy="91440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2" name="Shape 30"/>
          <p:cNvSpPr/>
          <p:nvPr/>
        </p:nvSpPr>
        <p:spPr>
          <a:xfrm>
            <a:off x="9951415" y="498348"/>
            <a:ext cx="50292" cy="141732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3" name="Shape 31"/>
          <p:cNvSpPr/>
          <p:nvPr/>
        </p:nvSpPr>
        <p:spPr>
          <a:xfrm>
            <a:off x="10042855" y="448056"/>
            <a:ext cx="50292" cy="192024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4" name="Shape 32"/>
          <p:cNvSpPr/>
          <p:nvPr/>
        </p:nvSpPr>
        <p:spPr>
          <a:xfrm>
            <a:off x="10134295" y="384048"/>
            <a:ext cx="50292" cy="256032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5" name="Text 33"/>
          <p:cNvSpPr/>
          <p:nvPr/>
        </p:nvSpPr>
        <p:spPr>
          <a:xfrm>
            <a:off x="10353751" y="338328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10353751" y="548640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C15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750" dirty="0"/>
          </a:p>
        </p:txBody>
      </p:sp>
      <p:sp>
        <p:nvSpPr>
          <p:cNvPr id="37" name="Text 35"/>
          <p:cNvSpPr/>
          <p:nvPr/>
        </p:nvSpPr>
        <p:spPr>
          <a:xfrm>
            <a:off x="11277295" y="64739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15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ИНФРАСТРУКТУРА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ГОТОВАЯ ИНФРАСТРУКТУРА — МОЖНО ЗАХОДИТЬ И СТРОИТЬ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113385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A62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СЭЗ «QYZYLJAR» работает с 2019 года — инженерные сети, дороги и административное сопровождение обеспечены на действующих субзонах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3456432" cy="18288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77240" y="1920240"/>
            <a:ext cx="502920" cy="502920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920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417320" y="1947672"/>
            <a:ext cx="2404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Электроснабжение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77240" y="2560320"/>
            <a:ext cx="29992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Промышленные субзоны подключены к сетям электроснабжения области, готовы к вводу производственных мощностей.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123944" y="1691640"/>
            <a:ext cx="3456432" cy="18288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Shape 9"/>
          <p:cNvSpPr/>
          <p:nvPr/>
        </p:nvSpPr>
        <p:spPr>
          <a:xfrm>
            <a:off x="4352544" y="1920240"/>
            <a:ext cx="502920" cy="502920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12" name="Text 10"/>
          <p:cNvSpPr/>
          <p:nvPr/>
        </p:nvSpPr>
        <p:spPr>
          <a:xfrm>
            <a:off x="4352544" y="1920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992624" y="1947672"/>
            <a:ext cx="2404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Водоснабжение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352544" y="2560320"/>
            <a:ext cx="29992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Централизованное водоснабжение подведено к промышленным площадкам действующих субзон СЭЗ.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7699248" y="1691640"/>
            <a:ext cx="3456432" cy="18288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6" name="Shape 14"/>
          <p:cNvSpPr/>
          <p:nvPr/>
        </p:nvSpPr>
        <p:spPr>
          <a:xfrm>
            <a:off x="7927848" y="1920240"/>
            <a:ext cx="502920" cy="502920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17" name="Text 15"/>
          <p:cNvSpPr/>
          <p:nvPr/>
        </p:nvSpPr>
        <p:spPr>
          <a:xfrm>
            <a:off x="7927848" y="1920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567928" y="1947672"/>
            <a:ext cx="2404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Канализация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927848" y="2560320"/>
            <a:ext cx="29992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Водоотведение обеспечено на территории промышленных субзон Петропавловска.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48640" y="3657600"/>
            <a:ext cx="3456432" cy="18288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1" name="Shape 19"/>
          <p:cNvSpPr/>
          <p:nvPr/>
        </p:nvSpPr>
        <p:spPr>
          <a:xfrm>
            <a:off x="777240" y="3886200"/>
            <a:ext cx="502920" cy="502920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22" name="Text 20"/>
          <p:cNvSpPr/>
          <p:nvPr/>
        </p:nvSpPr>
        <p:spPr>
          <a:xfrm>
            <a:off x="777240" y="3886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Ж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417320" y="3913632"/>
            <a:ext cx="2404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Железнодорожный тупик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77240" y="4526280"/>
            <a:ext cx="29992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Подъездные железнодорожные пути к промышленным участкам для приёма сырья и отгрузки продукции.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123944" y="3657600"/>
            <a:ext cx="3456432" cy="18288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6" name="Shape 24"/>
          <p:cNvSpPr/>
          <p:nvPr/>
        </p:nvSpPr>
        <p:spPr>
          <a:xfrm>
            <a:off x="4352544" y="3886200"/>
            <a:ext cx="502920" cy="502920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27" name="Text 25"/>
          <p:cNvSpPr/>
          <p:nvPr/>
        </p:nvSpPr>
        <p:spPr>
          <a:xfrm>
            <a:off x="4352544" y="3886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4992624" y="3913632"/>
            <a:ext cx="2404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Автодороги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4352544" y="4526280"/>
            <a:ext cx="29992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Трасса «Жезказган — Петропавловск» и подъездные автодороги ко всем действующим субзонам.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7699248" y="3657600"/>
            <a:ext cx="3456432" cy="18288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1" name="Shape 29"/>
          <p:cNvSpPr/>
          <p:nvPr/>
        </p:nvSpPr>
        <p:spPr>
          <a:xfrm>
            <a:off x="7927848" y="3886200"/>
            <a:ext cx="502920" cy="502920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32" name="Text 30"/>
          <p:cNvSpPr/>
          <p:nvPr/>
        </p:nvSpPr>
        <p:spPr>
          <a:xfrm>
            <a:off x="7927848" y="3886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8567928" y="3913632"/>
            <a:ext cx="2404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Единое окно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7927848" y="4526280"/>
            <a:ext cx="29992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ТОО УК СЭЗ «Qyzyljar» сопровождает получение статуса участника и всех разрешений в режиме одного окна.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9859975" y="548640"/>
            <a:ext cx="50292" cy="91440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6" name="Shape 34"/>
          <p:cNvSpPr/>
          <p:nvPr/>
        </p:nvSpPr>
        <p:spPr>
          <a:xfrm>
            <a:off x="9951415" y="498348"/>
            <a:ext cx="50292" cy="141732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7" name="Shape 35"/>
          <p:cNvSpPr/>
          <p:nvPr/>
        </p:nvSpPr>
        <p:spPr>
          <a:xfrm>
            <a:off x="10042855" y="448056"/>
            <a:ext cx="50292" cy="192024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8" name="Shape 36"/>
          <p:cNvSpPr/>
          <p:nvPr/>
        </p:nvSpPr>
        <p:spPr>
          <a:xfrm>
            <a:off x="10134295" y="384048"/>
            <a:ext cx="50292" cy="256032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9" name="Text 37"/>
          <p:cNvSpPr/>
          <p:nvPr/>
        </p:nvSpPr>
        <p:spPr>
          <a:xfrm>
            <a:off x="10353751" y="338328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250" dirty="0"/>
          </a:p>
        </p:txBody>
      </p:sp>
      <p:sp>
        <p:nvSpPr>
          <p:cNvPr id="40" name="Text 38"/>
          <p:cNvSpPr/>
          <p:nvPr/>
        </p:nvSpPr>
        <p:spPr>
          <a:xfrm>
            <a:off x="10353751" y="548640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C15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750" dirty="0"/>
          </a:p>
        </p:txBody>
      </p:sp>
      <p:sp>
        <p:nvSpPr>
          <p:cNvPr id="41" name="Text 39"/>
          <p:cNvSpPr/>
          <p:nvPr/>
        </p:nvSpPr>
        <p:spPr>
          <a:xfrm>
            <a:off x="11277295" y="64739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15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КТО МЫ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 SOLUTIONS — ВАШ ПАРТНЁР ПОЛНОГО ЦИКЛА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113385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7A62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Stop Shop для иностранных инвесторов в Казахстане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645920"/>
            <a:ext cx="25603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31520" y="1828800"/>
            <a:ext cx="365760" cy="365760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828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31520" y="233172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Генеральный подряд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731520" y="2880360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Строим заводы и склады любой сложности. 20 лет опыта на рынке Казахстана.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200400" y="1645920"/>
            <a:ext cx="25603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Shape 9"/>
          <p:cNvSpPr/>
          <p:nvPr/>
        </p:nvSpPr>
        <p:spPr>
          <a:xfrm>
            <a:off x="3383280" y="1828800"/>
            <a:ext cx="365760" cy="365760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12" name="Text 10"/>
          <p:cNvSpPr/>
          <p:nvPr/>
        </p:nvSpPr>
        <p:spPr>
          <a:xfrm>
            <a:off x="3383280" y="1828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383280" y="233172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Административный ресурс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383280" y="2880360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Сильные связи на всех уровнях. Решаем вопросы с госорганами быстро.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5852160" y="1645920"/>
            <a:ext cx="25603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6" name="Shape 14"/>
          <p:cNvSpPr/>
          <p:nvPr/>
        </p:nvSpPr>
        <p:spPr>
          <a:xfrm>
            <a:off x="6035040" y="1828800"/>
            <a:ext cx="365760" cy="365760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17" name="Text 15"/>
          <p:cNvSpPr/>
          <p:nvPr/>
        </p:nvSpPr>
        <p:spPr>
          <a:xfrm>
            <a:off x="6035040" y="1828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035040" y="233172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Финансирование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035040" y="2880360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Льготные кредиты через Даму и Байтерек. Сопровождение заявки.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8503920" y="1645920"/>
            <a:ext cx="25603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1" name="Shape 19"/>
          <p:cNvSpPr/>
          <p:nvPr/>
        </p:nvSpPr>
        <p:spPr>
          <a:xfrm>
            <a:off x="8686800" y="1828800"/>
            <a:ext cx="365760" cy="365760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22" name="Text 20"/>
          <p:cNvSpPr/>
          <p:nvPr/>
        </p:nvSpPr>
        <p:spPr>
          <a:xfrm>
            <a:off x="8686800" y="1828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686800" y="233172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Регистрация в СЭЗ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8686800" y="2880360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Получение статуса участника СЭЗ «Qyzyljar» под ключ, включая земельные и разрешительные процедуры.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48640" y="3977640"/>
            <a:ext cx="25603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6" name="Shape 24"/>
          <p:cNvSpPr/>
          <p:nvPr/>
        </p:nvSpPr>
        <p:spPr>
          <a:xfrm>
            <a:off x="731520" y="4160520"/>
            <a:ext cx="365760" cy="365760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27" name="Text 25"/>
          <p:cNvSpPr/>
          <p:nvPr/>
        </p:nvSpPr>
        <p:spPr>
          <a:xfrm>
            <a:off x="731520" y="41605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731520" y="466344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Релокация персонала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731520" y="5212080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Визы, жильё, школы, медицина для инвестора и его сотрудников.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3200400" y="3977640"/>
            <a:ext cx="25603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1" name="Shape 29"/>
          <p:cNvSpPr/>
          <p:nvPr/>
        </p:nvSpPr>
        <p:spPr>
          <a:xfrm>
            <a:off x="3383280" y="4160520"/>
            <a:ext cx="365760" cy="365760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32" name="Text 30"/>
          <p:cNvSpPr/>
          <p:nvPr/>
        </p:nvSpPr>
        <p:spPr>
          <a:xfrm>
            <a:off x="3383280" y="41605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3383280" y="466344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Юридическое сопровождение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3383280" y="5212080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Структурирование сделок, налоговая оптимизация, казахстанское право.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5852160" y="3977640"/>
            <a:ext cx="25603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6" name="Shape 34"/>
          <p:cNvSpPr/>
          <p:nvPr/>
        </p:nvSpPr>
        <p:spPr>
          <a:xfrm>
            <a:off x="6035040" y="4160520"/>
            <a:ext cx="365760" cy="365760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37" name="Text 35"/>
          <p:cNvSpPr/>
          <p:nvPr/>
        </p:nvSpPr>
        <p:spPr>
          <a:xfrm>
            <a:off x="6035040" y="41605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6035040" y="466344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Подбор поставщиков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6035040" y="5212080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Местная сеть поставщиков сырья, комплектующих и услуг.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8503920" y="3977640"/>
            <a:ext cx="25603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1" name="Shape 39"/>
          <p:cNvSpPr/>
          <p:nvPr/>
        </p:nvSpPr>
        <p:spPr>
          <a:xfrm>
            <a:off x="8686800" y="4160520"/>
            <a:ext cx="365760" cy="365760"/>
          </a:xfrm>
          <a:prstGeom prst="ellipse">
            <a:avLst/>
          </a:prstGeom>
          <a:solidFill>
            <a:srgbClr val="C1502E"/>
          </a:solidFill>
          <a:ln/>
        </p:spPr>
      </p:sp>
      <p:sp>
        <p:nvSpPr>
          <p:cNvPr id="42" name="Text 40"/>
          <p:cNvSpPr/>
          <p:nvPr/>
        </p:nvSpPr>
        <p:spPr>
          <a:xfrm>
            <a:off x="8686800" y="41605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8686800" y="466344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Постинвестиционная поддержка</a:t>
            </a:r>
            <a:endParaRPr lang="en-US" sz="1150" dirty="0"/>
          </a:p>
        </p:txBody>
      </p:sp>
      <p:sp>
        <p:nvSpPr>
          <p:cNvPr id="44" name="Text 42"/>
          <p:cNvSpPr/>
          <p:nvPr/>
        </p:nvSpPr>
        <p:spPr>
          <a:xfrm>
            <a:off x="8686800" y="5212080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GR, операционные вопросы, расширение бизнеса в регионе.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9859975" y="548640"/>
            <a:ext cx="50292" cy="91440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46" name="Shape 44"/>
          <p:cNvSpPr/>
          <p:nvPr/>
        </p:nvSpPr>
        <p:spPr>
          <a:xfrm>
            <a:off x="9951415" y="498348"/>
            <a:ext cx="50292" cy="141732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47" name="Shape 45"/>
          <p:cNvSpPr/>
          <p:nvPr/>
        </p:nvSpPr>
        <p:spPr>
          <a:xfrm>
            <a:off x="10042855" y="448056"/>
            <a:ext cx="50292" cy="192024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48" name="Shape 46"/>
          <p:cNvSpPr/>
          <p:nvPr/>
        </p:nvSpPr>
        <p:spPr>
          <a:xfrm>
            <a:off x="10134295" y="384048"/>
            <a:ext cx="50292" cy="256032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49" name="Text 47"/>
          <p:cNvSpPr/>
          <p:nvPr/>
        </p:nvSpPr>
        <p:spPr>
          <a:xfrm>
            <a:off x="10353751" y="338328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250" dirty="0"/>
          </a:p>
        </p:txBody>
      </p:sp>
      <p:sp>
        <p:nvSpPr>
          <p:cNvPr id="50" name="Text 48"/>
          <p:cNvSpPr/>
          <p:nvPr/>
        </p:nvSpPr>
        <p:spPr>
          <a:xfrm>
            <a:off x="10353751" y="548640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C15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750" dirty="0"/>
          </a:p>
        </p:txBody>
      </p:sp>
      <p:sp>
        <p:nvSpPr>
          <p:cNvPr id="51" name="Text 49"/>
          <p:cNvSpPr/>
          <p:nvPr/>
        </p:nvSpPr>
        <p:spPr>
          <a:xfrm>
            <a:off x="11277295" y="64739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15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ПРОЦЕСС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ПУТЬ ИНВЕСТОРА: ОТ ИДЕИ ДО ЗАПУСКА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48640" y="113385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7A62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сопровождает вас на каждом из шести этапов. Один партнёр — полный путь.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3456432" cy="19659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822960" y="1947672"/>
            <a:ext cx="457200" cy="457200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947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463040" y="1920240"/>
            <a:ext cx="23591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Первый контакт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822960" y="2606040"/>
            <a:ext cx="290779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Встреча с Tau Invest Solutions. Обсуждение целей, отрасли и объёма инвестиций.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123944" y="1691640"/>
            <a:ext cx="3456432" cy="19659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Shape 9"/>
          <p:cNvSpPr/>
          <p:nvPr/>
        </p:nvSpPr>
        <p:spPr>
          <a:xfrm>
            <a:off x="4398264" y="1947672"/>
            <a:ext cx="457200" cy="457200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12" name="Text 10"/>
          <p:cNvSpPr/>
          <p:nvPr/>
        </p:nvSpPr>
        <p:spPr>
          <a:xfrm>
            <a:off x="4398264" y="1947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038344" y="1920240"/>
            <a:ext cx="23591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Анализ и подбор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398264" y="2606040"/>
            <a:ext cx="290779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Выбор участка в СЭЗ «Qyzyljar». Финансовое моделирование и ТЭО.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7699248" y="1691640"/>
            <a:ext cx="3456432" cy="19659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6" name="Shape 14"/>
          <p:cNvSpPr/>
          <p:nvPr/>
        </p:nvSpPr>
        <p:spPr>
          <a:xfrm>
            <a:off x="7973568" y="1947672"/>
            <a:ext cx="457200" cy="457200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17" name="Text 15"/>
          <p:cNvSpPr/>
          <p:nvPr/>
        </p:nvSpPr>
        <p:spPr>
          <a:xfrm>
            <a:off x="7973568" y="1947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613648" y="1920240"/>
            <a:ext cx="23591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Регистрация в СЭЗ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7973568" y="2606040"/>
            <a:ext cx="290779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Экспертиза документов (1–2 дня), договор с УК СЭЗ, включение в реестр (3–5 раб. дней).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48640" y="3840480"/>
            <a:ext cx="3456432" cy="19659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1" name="Shape 19"/>
          <p:cNvSpPr/>
          <p:nvPr/>
        </p:nvSpPr>
        <p:spPr>
          <a:xfrm>
            <a:off x="822960" y="4096512"/>
            <a:ext cx="457200" cy="457200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40965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463040" y="4069080"/>
            <a:ext cx="23591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Оформление земли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22960" y="4754880"/>
            <a:ext cx="290779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Схема отвода, договор аренды, государственный акт — по единому окну.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123944" y="3840480"/>
            <a:ext cx="3456432" cy="19659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6" name="Shape 24"/>
          <p:cNvSpPr/>
          <p:nvPr/>
        </p:nvSpPr>
        <p:spPr>
          <a:xfrm>
            <a:off x="4398264" y="4096512"/>
            <a:ext cx="457200" cy="457200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27" name="Text 25"/>
          <p:cNvSpPr/>
          <p:nvPr/>
        </p:nvSpPr>
        <p:spPr>
          <a:xfrm>
            <a:off x="4398264" y="40965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038344" y="4069080"/>
            <a:ext cx="23591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Строительство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4398264" y="4754880"/>
            <a:ext cx="290779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Building Company — генподрядчик. Контроль качества.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7699248" y="3840480"/>
            <a:ext cx="3456432" cy="19659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1" name="Shape 29"/>
          <p:cNvSpPr/>
          <p:nvPr/>
        </p:nvSpPr>
        <p:spPr>
          <a:xfrm>
            <a:off x="7973568" y="4096512"/>
            <a:ext cx="457200" cy="457200"/>
          </a:xfrm>
          <a:prstGeom prst="ellipse">
            <a:avLst/>
          </a:prstGeom>
          <a:solidFill>
            <a:srgbClr val="6B1B24"/>
          </a:solidFill>
          <a:ln/>
        </p:spPr>
      </p:sp>
      <p:sp>
        <p:nvSpPr>
          <p:cNvPr id="32" name="Text 30"/>
          <p:cNvSpPr/>
          <p:nvPr/>
        </p:nvSpPr>
        <p:spPr>
          <a:xfrm>
            <a:off x="7973568" y="40965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8613648" y="4069080"/>
            <a:ext cx="23591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и поддержка</a:t>
            </a:r>
            <a:endParaRPr lang="en-US" sz="1350" dirty="0"/>
          </a:p>
        </p:txBody>
      </p:sp>
      <p:sp>
        <p:nvSpPr>
          <p:cNvPr id="34" name="Text 32"/>
          <p:cNvSpPr/>
          <p:nvPr/>
        </p:nvSpPr>
        <p:spPr>
          <a:xfrm>
            <a:off x="7973568" y="4754880"/>
            <a:ext cx="290779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3D24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Операционный старт. Постинвестиционное GR-сопровождение.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9859975" y="548640"/>
            <a:ext cx="50292" cy="91440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6" name="Shape 34"/>
          <p:cNvSpPr/>
          <p:nvPr/>
        </p:nvSpPr>
        <p:spPr>
          <a:xfrm>
            <a:off x="9951415" y="498348"/>
            <a:ext cx="50292" cy="141732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7" name="Shape 35"/>
          <p:cNvSpPr/>
          <p:nvPr/>
        </p:nvSpPr>
        <p:spPr>
          <a:xfrm>
            <a:off x="10042855" y="448056"/>
            <a:ext cx="50292" cy="192024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8" name="Shape 36"/>
          <p:cNvSpPr/>
          <p:nvPr/>
        </p:nvSpPr>
        <p:spPr>
          <a:xfrm>
            <a:off x="10134295" y="384048"/>
            <a:ext cx="50292" cy="256032"/>
          </a:xfrm>
          <a:prstGeom prst="rect">
            <a:avLst/>
          </a:prstGeom>
          <a:solidFill>
            <a:srgbClr val="C1502E"/>
          </a:solidFill>
          <a:ln/>
        </p:spPr>
      </p:sp>
      <p:sp>
        <p:nvSpPr>
          <p:cNvPr id="39" name="Text 37"/>
          <p:cNvSpPr/>
          <p:nvPr/>
        </p:nvSpPr>
        <p:spPr>
          <a:xfrm>
            <a:off x="10353751" y="338328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250" dirty="0"/>
          </a:p>
        </p:txBody>
      </p:sp>
      <p:sp>
        <p:nvSpPr>
          <p:cNvPr id="40" name="Text 38"/>
          <p:cNvSpPr/>
          <p:nvPr/>
        </p:nvSpPr>
        <p:spPr>
          <a:xfrm>
            <a:off x="10353751" y="548640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C15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750" dirty="0"/>
          </a:p>
        </p:txBody>
      </p:sp>
      <p:sp>
        <p:nvSpPr>
          <p:cNvPr id="41" name="Text 39"/>
          <p:cNvSpPr/>
          <p:nvPr/>
        </p:nvSpPr>
        <p:spPr>
          <a:xfrm>
            <a:off x="11277295" y="64739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1B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2026-07-22T11:14:40Z</dcterms:created>
  <dcterms:modified xsi:type="dcterms:W3CDTF">2026-07-22T11:14:40Z</dcterms:modified>
</cp:coreProperties>
</file>