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720000">
            <a:off x="8778240" y="-457200"/>
            <a:ext cx="4572000" cy="7772400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3" name="Shape 1"/>
          <p:cNvSpPr/>
          <p:nvPr/>
        </p:nvSpPr>
        <p:spPr>
          <a:xfrm rot="720000">
            <a:off x="10241280" y="-731520"/>
            <a:ext cx="3291840" cy="8229600"/>
          </a:xfrm>
          <a:prstGeom prst="rect">
            <a:avLst/>
          </a:prstGeom>
          <a:solidFill>
            <a:srgbClr val="154B34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spc="15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2200" b="1" spc="150" kern="0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pPr indent="0" marL="0">
              <a:buNone/>
            </a:pPr>
            <a:r>
              <a:rPr lang="en-US" sz="2200" b="1" spc="15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SOLUTIONS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02920" y="9601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ПРЕДСТАВЛЯЕТ ИНВЕСТИЦИОННУЮ ВОЗМОЖНОСТЬ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2920" y="124358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ЧАСТНАЯ ИНДУСТРИАЛЬНАЯ ЗОНА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1600200"/>
            <a:ext cx="9601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ЧИЗ «КОЯНДЫ»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502920" y="260604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 бизнес — наша территория развития. Готовая инфраструктура рядом со</a:t>
            </a:r>
            <a:endParaRPr lang="en-US" sz="15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столицей, налоговые льготы и полное сопровождение от идеи до запуска.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370332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200+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502920" y="4416552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02920" y="4690872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территория зоны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2834640" y="370332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2834640" y="4416552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КПН, НДС, имущество, пошлины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166360" y="370332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3+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5166360" y="4416552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резидента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166360" y="4690872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действующих компаний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7498080" y="370332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2022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7498080" y="4416552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 основания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7498080" y="4690872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зоны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02920" y="5074920"/>
            <a:ext cx="8503920" cy="0"/>
          </a:xfrm>
          <a:prstGeom prst="line">
            <a:avLst/>
          </a:prstGeom>
          <a:noFill/>
          <a:ln w="12700">
            <a:solidFill>
              <a:srgbClr val="1A3D2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525780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Создана на основании Закона РК от 3 апреля 2019 года «О специальных экономических и индустриальных зонах в Республике Казахстан» — площадка для промышленных и логистических предприятий в Акмолинской области, у ворот Астаны.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02920" y="6437376"/>
            <a:ext cx="32004" cy="64008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23" name="Shape 21"/>
          <p:cNvSpPr/>
          <p:nvPr/>
        </p:nvSpPr>
        <p:spPr>
          <a:xfrm>
            <a:off x="557784" y="6409944"/>
            <a:ext cx="32004" cy="91440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24" name="Shape 22"/>
          <p:cNvSpPr/>
          <p:nvPr/>
        </p:nvSpPr>
        <p:spPr>
          <a:xfrm>
            <a:off x="612648" y="6382512"/>
            <a:ext cx="32004" cy="118872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25" name="Shape 23"/>
          <p:cNvSpPr/>
          <p:nvPr/>
        </p:nvSpPr>
        <p:spPr>
          <a:xfrm>
            <a:off x="667512" y="6355080"/>
            <a:ext cx="32004" cy="146304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26" name="Text 24"/>
          <p:cNvSpPr/>
          <p:nvPr/>
        </p:nvSpPr>
        <p:spPr>
          <a:xfrm>
            <a:off x="777240" y="631393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11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77240" y="6478524"/>
            <a:ext cx="1645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spc="150" kern="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3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720000">
            <a:off x="8595360" y="-548640"/>
            <a:ext cx="4754880" cy="7955280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3" name="Shape 1"/>
          <p:cNvSpPr/>
          <p:nvPr/>
        </p:nvSpPr>
        <p:spPr>
          <a:xfrm rot="720000">
            <a:off x="10149840" y="-822960"/>
            <a:ext cx="3291840" cy="8321040"/>
          </a:xfrm>
          <a:prstGeom prst="rect">
            <a:avLst/>
          </a:prstGeom>
          <a:solidFill>
            <a:srgbClr val="154B34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828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СОПРОВОЖДЕНИЕ ИНВЕСТОРОВ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2194560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Единый партнёр для входа</a:t>
            </a:r>
            <a:endParaRPr lang="en-US" sz="3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 ЧИЗ «Коянды»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02920" y="3703320"/>
            <a:ext cx="7589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сопровождает иностранных инвесторов на всех этапах работы с ЧИЗ «Коянды» — от выбора участка и оформления статуса резидента до генподряда и запуска производства. Мы — ваш единственный контакт в Казахстане.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02920" y="6464808"/>
            <a:ext cx="32004" cy="64008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8" name="Shape 6"/>
          <p:cNvSpPr/>
          <p:nvPr/>
        </p:nvSpPr>
        <p:spPr>
          <a:xfrm>
            <a:off x="557784" y="6437376"/>
            <a:ext cx="32004" cy="91440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9" name="Shape 7"/>
          <p:cNvSpPr/>
          <p:nvPr/>
        </p:nvSpPr>
        <p:spPr>
          <a:xfrm>
            <a:off x="612648" y="6409944"/>
            <a:ext cx="32004" cy="118872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10" name="Shape 8"/>
          <p:cNvSpPr/>
          <p:nvPr/>
        </p:nvSpPr>
        <p:spPr>
          <a:xfrm>
            <a:off x="667512" y="6382512"/>
            <a:ext cx="32004" cy="146304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6341364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11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77240" y="6505956"/>
            <a:ext cx="1645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spc="150" kern="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00" dirty="0"/>
          </a:p>
        </p:txBody>
      </p:sp>
      <p:sp>
        <p:nvSpPr>
          <p:cNvPr id="13" name="Text 11"/>
          <p:cNvSpPr/>
          <p:nvPr/>
        </p:nvSpPr>
        <p:spPr>
          <a:xfrm>
            <a:off x="109572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720000">
            <a:off x="8595360" y="-548640"/>
            <a:ext cx="4754880" cy="7955280"/>
          </a:xfrm>
          <a:prstGeom prst="rect">
            <a:avLst/>
          </a:prstGeom>
          <a:solidFill>
            <a:srgbClr val="DCEEE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41732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НАЧНЁМ ВМЕСТЕ?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502920" y="21488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— One Stop Shop для иностранных инвесторов в Казахстане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02920" y="28803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Email: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2697480" y="288036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invest@tauinvest.kz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02920" y="331927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/ Tel: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2697480" y="331927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 (___) ___ __ __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502920" y="3758184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LinkedIn: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2697480" y="3758184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linkedin.com/company/tau-invest-solutions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02920" y="4197096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Офис: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2697480" y="4197096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г. Алматы, Казахстан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2920" y="4773168"/>
            <a:ext cx="7772400" cy="0"/>
          </a:xfrm>
          <a:prstGeom prst="line">
            <a:avLst/>
          </a:prstGeom>
          <a:noFill/>
          <a:ln w="12700">
            <a:solidFill>
              <a:srgbClr val="CFE6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49560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Инвестируйте в индустриальное будущее Акмолинской области сегодня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5586984"/>
            <a:ext cx="32004" cy="64008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16" name="Shape 14"/>
          <p:cNvSpPr/>
          <p:nvPr/>
        </p:nvSpPr>
        <p:spPr>
          <a:xfrm>
            <a:off x="557784" y="5559552"/>
            <a:ext cx="32004" cy="91440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17" name="Shape 15"/>
          <p:cNvSpPr/>
          <p:nvPr/>
        </p:nvSpPr>
        <p:spPr>
          <a:xfrm>
            <a:off x="612648" y="5532120"/>
            <a:ext cx="32004" cy="118872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18" name="Shape 16"/>
          <p:cNvSpPr/>
          <p:nvPr/>
        </p:nvSpPr>
        <p:spPr>
          <a:xfrm>
            <a:off x="667512" y="5504688"/>
            <a:ext cx="32004" cy="146304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19" name="Text 17"/>
          <p:cNvSpPr/>
          <p:nvPr/>
        </p:nvSpPr>
        <p:spPr>
          <a:xfrm>
            <a:off x="777240" y="546354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1100" b="1" dirty="0">
                <a:solidFill>
                  <a:srgbClr val="1F7A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77240" y="5628132"/>
            <a:ext cx="1645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spc="150" kern="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ЗОНЕ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576072"/>
            <a:ext cx="11185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ЧАСТНАЯ ИНДУСТРИАЛЬНАЯ ЗОНА У СТОЛИЦЫ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02920" y="1170432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ЧИЗ «Коянды» создана в 2022 году в Акмолинской области, вдоль республиканской трассы Астана – Павлодар — ворота в центральноазиатские рынки.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1783080"/>
            <a:ext cx="1118585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ЧИЗ «Коянды» — специализированная площадка для размещения промышленных и логистических предприятий с полным пакетом инфраструктурных решений. Благодаря выгодному расположению рядом с Астаной и готовой инженерной инфраструктуре, зона позволяет быстро запустить производство и оптимизировать издержки.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2788920"/>
            <a:ext cx="3611880" cy="2606040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7" name="Text 5"/>
          <p:cNvSpPr/>
          <p:nvPr/>
        </p:nvSpPr>
        <p:spPr>
          <a:xfrm>
            <a:off x="758952" y="3063240"/>
            <a:ext cx="30998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200+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758952" y="3840480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ГЕКТАРОВ ПЛОЩАДИ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8952" y="4297680"/>
            <a:ext cx="309981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Общая территория индустриальной зоны, доступная для размещения резидентов.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297680" y="2788920"/>
            <a:ext cx="3611880" cy="2606040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11" name="Text 9"/>
          <p:cNvSpPr/>
          <p:nvPr/>
        </p:nvSpPr>
        <p:spPr>
          <a:xfrm>
            <a:off x="4553712" y="3063240"/>
            <a:ext cx="30998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4553712" y="3840480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ДЕЙСТВУЮЩИХ РЕЗИДЕНТА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53712" y="4297680"/>
            <a:ext cx="309981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Компании, реализующие стратегически важные проекты на территории зоны.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092440" y="2788920"/>
            <a:ext cx="3611880" cy="2606040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15" name="Text 13"/>
          <p:cNvSpPr/>
          <p:nvPr/>
        </p:nvSpPr>
        <p:spPr>
          <a:xfrm>
            <a:off x="8348472" y="3063240"/>
            <a:ext cx="30998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2022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8348472" y="3840480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 ОСНОВАНИЯ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48472" y="4297680"/>
            <a:ext cx="309981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основании Закона РК от 03.04.2019 «О СЭЗ и индустриальных зонах в РК».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02920" y="6053328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Общая площадь ЧИЗ «Коянды»: 200+ га  •  Расположение: Акмолинская область, вдоль трассы Астана – Павлодар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02920" y="6464808"/>
            <a:ext cx="32004" cy="64008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20" name="Shape 18"/>
          <p:cNvSpPr/>
          <p:nvPr/>
        </p:nvSpPr>
        <p:spPr>
          <a:xfrm>
            <a:off x="557784" y="6437376"/>
            <a:ext cx="32004" cy="91440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21" name="Shape 19"/>
          <p:cNvSpPr/>
          <p:nvPr/>
        </p:nvSpPr>
        <p:spPr>
          <a:xfrm>
            <a:off x="612648" y="6409944"/>
            <a:ext cx="32004" cy="118872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22" name="Shape 20"/>
          <p:cNvSpPr/>
          <p:nvPr/>
        </p:nvSpPr>
        <p:spPr>
          <a:xfrm>
            <a:off x="667512" y="6382512"/>
            <a:ext cx="32004" cy="146304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23" name="Text 21"/>
          <p:cNvSpPr/>
          <p:nvPr/>
        </p:nvSpPr>
        <p:spPr>
          <a:xfrm>
            <a:off x="777240" y="6341364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1100" b="1" dirty="0">
                <a:solidFill>
                  <a:srgbClr val="1F7A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77240" y="6505956"/>
            <a:ext cx="1645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spc="150" kern="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00" dirty="0"/>
          </a:p>
        </p:txBody>
      </p:sp>
      <p:sp>
        <p:nvSpPr>
          <p:cNvPr id="25" name="Text 23"/>
          <p:cNvSpPr/>
          <p:nvPr/>
        </p:nvSpPr>
        <p:spPr>
          <a:xfrm>
            <a:off x="109572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ЛОКАЦИЯ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576072"/>
            <a:ext cx="11185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СТРАТЕГИЧЕСКОЕ ПОЛОЖЕНИЕ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5349240" cy="4617720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73736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5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РЕСПУБЛИКАНСКАЯ ТРАССА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22960" y="2039112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Астана – Павлодар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914400" y="3566160"/>
            <a:ext cx="4526280" cy="0"/>
          </a:xfrm>
          <a:prstGeom prst="line">
            <a:avLst/>
          </a:prstGeom>
          <a:noFill/>
          <a:ln w="19050">
            <a:solidFill>
              <a:srgbClr val="8FA79B"/>
            </a:solidFill>
            <a:prstDash val="dash"/>
          </a:ln>
        </p:spPr>
      </p:sp>
      <p:sp>
        <p:nvSpPr>
          <p:cNvPr id="8" name="Shape 6"/>
          <p:cNvSpPr/>
          <p:nvPr/>
        </p:nvSpPr>
        <p:spPr>
          <a:xfrm>
            <a:off x="859536" y="3511296"/>
            <a:ext cx="109728" cy="109728"/>
          </a:xfrm>
          <a:prstGeom prst="ellipse">
            <a:avLst/>
          </a:prstGeom>
          <a:solidFill>
            <a:srgbClr val="8FA79B"/>
          </a:solidFill>
          <a:ln/>
        </p:spPr>
      </p:sp>
      <p:sp>
        <p:nvSpPr>
          <p:cNvPr id="9" name="Text 7"/>
          <p:cNvSpPr/>
          <p:nvPr/>
        </p:nvSpPr>
        <p:spPr>
          <a:xfrm>
            <a:off x="91440" y="373075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АСТАНА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91440" y="3986784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столица РК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104388" y="3493008"/>
            <a:ext cx="146304" cy="146304"/>
          </a:xfrm>
          <a:prstGeom prst="ellipse">
            <a:avLst/>
          </a:prstGeom>
          <a:solidFill>
            <a:srgbClr val="2FBE82"/>
          </a:solidFill>
          <a:ln/>
        </p:spPr>
      </p:sp>
      <p:sp>
        <p:nvSpPr>
          <p:cNvPr id="12" name="Text 10"/>
          <p:cNvSpPr/>
          <p:nvPr/>
        </p:nvSpPr>
        <p:spPr>
          <a:xfrm>
            <a:off x="2354580" y="373075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ЧИЗ «КОЯНДЫ»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354580" y="3986784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Акмолинская обл.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5385816" y="3511296"/>
            <a:ext cx="109728" cy="109728"/>
          </a:xfrm>
          <a:prstGeom prst="ellipse">
            <a:avLst/>
          </a:prstGeom>
          <a:solidFill>
            <a:srgbClr val="8FA79B"/>
          </a:solidFill>
          <a:ln/>
        </p:spPr>
      </p:sp>
      <p:sp>
        <p:nvSpPr>
          <p:cNvPr id="15" name="Text 13"/>
          <p:cNvSpPr/>
          <p:nvPr/>
        </p:nvSpPr>
        <p:spPr>
          <a:xfrm>
            <a:off x="4617720" y="373075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ПАВЛОДАР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617720" y="3986784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трасса Астана–Павлодар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822960" y="448056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ИНВЕСТИЦИОННАЯ ПЛОЩАДКА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22960" y="470916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68 ГА</a:t>
            </a:r>
            <a:endParaRPr lang="en-US" sz="4600" dirty="0"/>
          </a:p>
        </p:txBody>
      </p:sp>
      <p:sp>
        <p:nvSpPr>
          <p:cNvPr id="19" name="Text 17"/>
          <p:cNvSpPr/>
          <p:nvPr/>
        </p:nvSpPr>
        <p:spPr>
          <a:xfrm>
            <a:off x="822960" y="548640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Свободный участок под размещение производственных и логистических объектов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263640" y="1508760"/>
            <a:ext cx="365760" cy="365760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21" name="Text 19"/>
          <p:cNvSpPr/>
          <p:nvPr/>
        </p:nvSpPr>
        <p:spPr>
          <a:xfrm>
            <a:off x="6263640" y="15087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766560" y="1481328"/>
            <a:ext cx="49222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РЕСПУБЛИКАНСКАЯ ТРАССА АСТАНА–ПАВЛОДАР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766560" y="1828800"/>
            <a:ext cx="492221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Зона расположена вдоль трассы — отличная транспортная доступность и удобная логистика.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263640" y="2532888"/>
            <a:ext cx="365760" cy="365760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25" name="Text 23"/>
          <p:cNvSpPr/>
          <p:nvPr/>
        </p:nvSpPr>
        <p:spPr>
          <a:xfrm>
            <a:off x="6263640" y="25328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766560" y="2505456"/>
            <a:ext cx="49222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БЛИЗОСТЬ К АСТАНЕ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766560" y="2852928"/>
            <a:ext cx="492221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Акмолинская область, в непосредственной близости от столицы Казахстана.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263640" y="3557016"/>
            <a:ext cx="365760" cy="365760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29" name="Text 27"/>
          <p:cNvSpPr/>
          <p:nvPr/>
        </p:nvSpPr>
        <p:spPr>
          <a:xfrm>
            <a:off x="6263640" y="35570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766560" y="3529584"/>
            <a:ext cx="49222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ВОРОТА В ЦЕНТРАЛЬНУЮ АЗИЮ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766560" y="3877056"/>
            <a:ext cx="492221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Выгодное географическое положение для доступа к рынкам региона.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263640" y="4581144"/>
            <a:ext cx="365760" cy="365760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33" name="Text 31"/>
          <p:cNvSpPr/>
          <p:nvPr/>
        </p:nvSpPr>
        <p:spPr>
          <a:xfrm>
            <a:off x="6263640" y="45811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766560" y="4553712"/>
            <a:ext cx="49222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ГОТОВАЯ ПЛОЩАДКА ПОД ЗАСТРОЙКУ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6766560" y="4901184"/>
            <a:ext cx="492221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68 га подготовлены для промышленных и логистических резидентов.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502920" y="6053328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Акмолинская область, Республика Казахстан  •  Вдоль республиканской трассы Астана – Павлодар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02920" y="6464808"/>
            <a:ext cx="32004" cy="64008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38" name="Shape 36"/>
          <p:cNvSpPr/>
          <p:nvPr/>
        </p:nvSpPr>
        <p:spPr>
          <a:xfrm>
            <a:off x="557784" y="6437376"/>
            <a:ext cx="32004" cy="91440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39" name="Shape 37"/>
          <p:cNvSpPr/>
          <p:nvPr/>
        </p:nvSpPr>
        <p:spPr>
          <a:xfrm>
            <a:off x="612648" y="6409944"/>
            <a:ext cx="32004" cy="118872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40" name="Shape 38"/>
          <p:cNvSpPr/>
          <p:nvPr/>
        </p:nvSpPr>
        <p:spPr>
          <a:xfrm>
            <a:off x="667512" y="6382512"/>
            <a:ext cx="32004" cy="146304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41" name="Text 39"/>
          <p:cNvSpPr/>
          <p:nvPr/>
        </p:nvSpPr>
        <p:spPr>
          <a:xfrm>
            <a:off x="777240" y="6341364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1100" b="1" dirty="0">
                <a:solidFill>
                  <a:srgbClr val="1F7A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777240" y="6505956"/>
            <a:ext cx="1645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spc="150" kern="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00" dirty="0"/>
          </a:p>
        </p:txBody>
      </p:sp>
      <p:sp>
        <p:nvSpPr>
          <p:cNvPr id="43" name="Text 41"/>
          <p:cNvSpPr/>
          <p:nvPr/>
        </p:nvSpPr>
        <p:spPr>
          <a:xfrm>
            <a:off x="109572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ИНФРАСТРУКТУРА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576072"/>
            <a:ext cx="11185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ГОТОВАЯ ИНФРАСТРУКТУРА ДЛЯ ЗАПУСКА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02920" y="1170432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ЧИЗ «Коянды» — инженерные сети и подъездные пути подготовлены для быстрого старта резидентов.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361188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0664" y="2002536"/>
            <a:ext cx="420624" cy="420624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7" name="Text 5"/>
          <p:cNvSpPr/>
          <p:nvPr/>
        </p:nvSpPr>
        <p:spPr>
          <a:xfrm>
            <a:off x="740664" y="20025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40664" y="2532888"/>
            <a:ext cx="31363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Стратегическое расположение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40664" y="2880360"/>
            <a:ext cx="31363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Вдоль республиканской трассы Астана–Павлодар. Ворота в центральноазиатские рынки.</a:t>
            </a:r>
            <a:endParaRPr lang="en-US" sz="930" dirty="0"/>
          </a:p>
        </p:txBody>
      </p:sp>
      <p:sp>
        <p:nvSpPr>
          <p:cNvPr id="10" name="Shape 8"/>
          <p:cNvSpPr/>
          <p:nvPr/>
        </p:nvSpPr>
        <p:spPr>
          <a:xfrm>
            <a:off x="4297680" y="1783080"/>
            <a:ext cx="361188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35424" y="2002536"/>
            <a:ext cx="420624" cy="420624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12" name="Text 10"/>
          <p:cNvSpPr/>
          <p:nvPr/>
        </p:nvSpPr>
        <p:spPr>
          <a:xfrm>
            <a:off x="4535424" y="20025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35424" y="2532888"/>
            <a:ext cx="31363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Электроснабжение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535424" y="2880360"/>
            <a:ext cx="31363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Технические условия на подключение мощности от 6 до 25 МВт. Стабильное и масштабируемое энергоснабжение.</a:t>
            </a:r>
            <a:endParaRPr lang="en-US" sz="930" dirty="0"/>
          </a:p>
        </p:txBody>
      </p:sp>
      <p:sp>
        <p:nvSpPr>
          <p:cNvPr id="15" name="Shape 13"/>
          <p:cNvSpPr/>
          <p:nvPr/>
        </p:nvSpPr>
        <p:spPr>
          <a:xfrm>
            <a:off x="8092440" y="1783080"/>
            <a:ext cx="361188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30184" y="2002536"/>
            <a:ext cx="420624" cy="420624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17" name="Text 15"/>
          <p:cNvSpPr/>
          <p:nvPr/>
        </p:nvSpPr>
        <p:spPr>
          <a:xfrm>
            <a:off x="8330184" y="20025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330184" y="2532888"/>
            <a:ext cx="31363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Водоснабжение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330184" y="2880360"/>
            <a:ext cx="31363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Две скважины на территории зоны, объём подачи 560 м³ в сутки каждая.</a:t>
            </a:r>
            <a:endParaRPr lang="en-US" sz="930" dirty="0"/>
          </a:p>
        </p:txBody>
      </p:sp>
      <p:sp>
        <p:nvSpPr>
          <p:cNvPr id="20" name="Shape 18"/>
          <p:cNvSpPr/>
          <p:nvPr/>
        </p:nvSpPr>
        <p:spPr>
          <a:xfrm>
            <a:off x="502920" y="3758184"/>
            <a:ext cx="361188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0664" y="3977640"/>
            <a:ext cx="420624" cy="420624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22" name="Text 20"/>
          <p:cNvSpPr/>
          <p:nvPr/>
        </p:nvSpPr>
        <p:spPr>
          <a:xfrm>
            <a:off x="740664" y="39776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40664" y="4507992"/>
            <a:ext cx="31363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Газоснабжение (в перспективе)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40664" y="4855464"/>
            <a:ext cx="31363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Подведение газовой инфраструктуры планируется до конца 2025 года.</a:t>
            </a:r>
            <a:endParaRPr lang="en-US" sz="930" dirty="0"/>
          </a:p>
        </p:txBody>
      </p:sp>
      <p:sp>
        <p:nvSpPr>
          <p:cNvPr id="25" name="Shape 23"/>
          <p:cNvSpPr/>
          <p:nvPr/>
        </p:nvSpPr>
        <p:spPr>
          <a:xfrm>
            <a:off x="4297680" y="3758184"/>
            <a:ext cx="361188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535424" y="3977640"/>
            <a:ext cx="420624" cy="420624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27" name="Text 25"/>
          <p:cNvSpPr/>
          <p:nvPr/>
        </p:nvSpPr>
        <p:spPr>
          <a:xfrm>
            <a:off x="4535424" y="39776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35424" y="4507992"/>
            <a:ext cx="31363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Подъездная дорога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535424" y="4855464"/>
            <a:ext cx="31363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Организован и засыпан щебнем подъездной путь — надёжный круглогодичный доступ для тяжёлой техники.</a:t>
            </a:r>
            <a:endParaRPr lang="en-US" sz="930" dirty="0"/>
          </a:p>
        </p:txBody>
      </p:sp>
      <p:sp>
        <p:nvSpPr>
          <p:cNvPr id="30" name="Text 28"/>
          <p:cNvSpPr/>
          <p:nvPr/>
        </p:nvSpPr>
        <p:spPr>
          <a:xfrm>
            <a:off x="502920" y="6053328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ЧИЗ «Коянды» работает с 2022 года — инженерные сети и подъездные пути введены в эксплуатацию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502920" y="6464808"/>
            <a:ext cx="32004" cy="64008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32" name="Shape 30"/>
          <p:cNvSpPr/>
          <p:nvPr/>
        </p:nvSpPr>
        <p:spPr>
          <a:xfrm>
            <a:off x="557784" y="6437376"/>
            <a:ext cx="32004" cy="91440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33" name="Shape 31"/>
          <p:cNvSpPr/>
          <p:nvPr/>
        </p:nvSpPr>
        <p:spPr>
          <a:xfrm>
            <a:off x="612648" y="6409944"/>
            <a:ext cx="32004" cy="118872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34" name="Shape 32"/>
          <p:cNvSpPr/>
          <p:nvPr/>
        </p:nvSpPr>
        <p:spPr>
          <a:xfrm>
            <a:off x="667512" y="6382512"/>
            <a:ext cx="32004" cy="146304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35" name="Text 33"/>
          <p:cNvSpPr/>
          <p:nvPr/>
        </p:nvSpPr>
        <p:spPr>
          <a:xfrm>
            <a:off x="777240" y="6341364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1100" b="1" dirty="0">
                <a:solidFill>
                  <a:srgbClr val="1F7A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777240" y="6505956"/>
            <a:ext cx="1645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spc="150" kern="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00" dirty="0"/>
          </a:p>
        </p:txBody>
      </p:sp>
      <p:sp>
        <p:nvSpPr>
          <p:cNvPr id="37" name="Text 35"/>
          <p:cNvSpPr/>
          <p:nvPr/>
        </p:nvSpPr>
        <p:spPr>
          <a:xfrm>
            <a:off x="109572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63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ПРЕФЕРЕНЦИИ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576072"/>
            <a:ext cx="11185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НАЛОГОВЫЕ ЛЬГОТЫ ДЛЯ УЧАСТНИКОВ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КПН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02920" y="192024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strike="sngStrike" dirty="0">
                <a:solidFill>
                  <a:srgbClr val="8FA79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20%  </a:t>
            </a:r>
            <a:pPr indent="0" marL="0">
              <a:buNone/>
            </a:pPr>
            <a:r>
              <a:rPr lang="en-US" sz="2000" dirty="0">
                <a:solidFill>
                  <a:srgbClr val="8FA79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  </a:t>
            </a:r>
            <a:pPr indent="0" marL="0">
              <a:buNone/>
            </a:pPr>
            <a:r>
              <a:rPr lang="en-US" sz="34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108960" y="14173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НДС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3108960" y="192024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strike="sngStrike" dirty="0">
                <a:solidFill>
                  <a:srgbClr val="8FA79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12%  </a:t>
            </a:r>
            <a:pPr indent="0" marL="0">
              <a:buNone/>
            </a:pPr>
            <a:r>
              <a:rPr lang="en-US" sz="2000" dirty="0">
                <a:solidFill>
                  <a:srgbClr val="8FA79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  </a:t>
            </a:r>
            <a:pPr indent="0" marL="0">
              <a:buNone/>
            </a:pPr>
            <a:r>
              <a:rPr lang="en-US" sz="34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715000" y="14173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НАЛОГ НА ИМУЩЕСТВО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715000" y="192024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strike="sngStrike" dirty="0">
                <a:solidFill>
                  <a:srgbClr val="8FA79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1,5%  </a:t>
            </a:r>
            <a:pPr indent="0" marL="0">
              <a:buNone/>
            </a:pPr>
            <a:r>
              <a:rPr lang="en-US" sz="2000" dirty="0">
                <a:solidFill>
                  <a:srgbClr val="8FA79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  </a:t>
            </a:r>
            <a:pPr indent="0" marL="0">
              <a:buNone/>
            </a:pPr>
            <a:r>
              <a:rPr lang="en-US" sz="34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321040" y="14173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ТАМОЖЕННЫЕ ПОШЛИНЫ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321040" y="192024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strike="sngStrike" dirty="0">
                <a:solidFill>
                  <a:srgbClr val="8FA79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 30%  </a:t>
            </a:r>
            <a:pPr indent="0" marL="0">
              <a:buNone/>
            </a:pPr>
            <a:r>
              <a:rPr lang="en-US" sz="2000" dirty="0">
                <a:solidFill>
                  <a:srgbClr val="8FA79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  </a:t>
            </a:r>
            <a:pPr indent="0" marL="0">
              <a:buNone/>
            </a:pPr>
            <a:r>
              <a:rPr lang="en-US" sz="34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02920" y="2606040"/>
            <a:ext cx="11185855" cy="0"/>
          </a:xfrm>
          <a:prstGeom prst="line">
            <a:avLst/>
          </a:prstGeom>
          <a:noFill/>
          <a:ln w="12700">
            <a:solidFill>
              <a:srgbClr val="1A3D2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2926080"/>
            <a:ext cx="5349240" cy="3063240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218688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ИНФРАСТРУКТУРНАЯ ПОМОЩЬ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22960" y="3547872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Полное сопровождение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822960" y="4114800"/>
            <a:ext cx="47091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Полное сопровождение проектов: от подключения коммуникаций до поддержки в проектировании и строительстве. Управляющая компания согласовывает технические условия и обеспечивает быстрый запуск объекта.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035040" y="2926080"/>
            <a:ext cx="5349240" cy="3063240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18" name="Text 16"/>
          <p:cNvSpPr/>
          <p:nvPr/>
        </p:nvSpPr>
        <p:spPr>
          <a:xfrm>
            <a:off x="6355080" y="3218688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АДМИНИСТРАТИВНАЯ ПОДДЕРЖКА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355080" y="3547872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Без бюрократических барьеров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6355080" y="4114800"/>
            <a:ext cx="47091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Консультации и помощь при регистрации бизнеса, получении разрешений и лицензий. Упрощённое взаимодействие с государственными органами через управляющую компанию.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02920" y="6464808"/>
            <a:ext cx="32004" cy="64008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22" name="Shape 20"/>
          <p:cNvSpPr/>
          <p:nvPr/>
        </p:nvSpPr>
        <p:spPr>
          <a:xfrm>
            <a:off x="557784" y="6437376"/>
            <a:ext cx="32004" cy="91440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23" name="Shape 21"/>
          <p:cNvSpPr/>
          <p:nvPr/>
        </p:nvSpPr>
        <p:spPr>
          <a:xfrm>
            <a:off x="612648" y="6409944"/>
            <a:ext cx="32004" cy="118872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24" name="Shape 22"/>
          <p:cNvSpPr/>
          <p:nvPr/>
        </p:nvSpPr>
        <p:spPr>
          <a:xfrm>
            <a:off x="667512" y="6382512"/>
            <a:ext cx="32004" cy="146304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25" name="Text 23"/>
          <p:cNvSpPr/>
          <p:nvPr/>
        </p:nvSpPr>
        <p:spPr>
          <a:xfrm>
            <a:off x="777240" y="6341364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11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77240" y="6505956"/>
            <a:ext cx="1645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spc="150" kern="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00" dirty="0"/>
          </a:p>
        </p:txBody>
      </p:sp>
      <p:sp>
        <p:nvSpPr>
          <p:cNvPr id="27" name="Text 25"/>
          <p:cNvSpPr/>
          <p:nvPr/>
        </p:nvSpPr>
        <p:spPr>
          <a:xfrm>
            <a:off x="109572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НАПРАВЛЕНИЯ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576072"/>
            <a:ext cx="11185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ПРИОРИТЕТНЫЕ НАПРАВЛЕНИЯ ЧИЗ «КОЯНДЫ»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02920" y="1170432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Поддерживаем инвестиционные проекты в ключевых отраслях для устойчивого роста Казахстана.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265176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190195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CEE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685800" y="2313432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СЕЛЬСКОЕ ХОЗЯЙСТВО И ПРОДБЕЗОПАСНОСТЬ</a:t>
            </a:r>
            <a:endParaRPr lang="en-US" sz="980" dirty="0"/>
          </a:p>
        </p:txBody>
      </p:sp>
      <p:sp>
        <p:nvSpPr>
          <p:cNvPr id="8" name="Text 6"/>
          <p:cNvSpPr/>
          <p:nvPr/>
        </p:nvSpPr>
        <p:spPr>
          <a:xfrm>
            <a:off x="685800" y="2898648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Агропромышленные комплексы, перерабатывающие производства.</a:t>
            </a:r>
            <a:endParaRPr lang="en-US" sz="830" dirty="0"/>
          </a:p>
        </p:txBody>
      </p:sp>
      <p:sp>
        <p:nvSpPr>
          <p:cNvPr id="9" name="Shape 7"/>
          <p:cNvSpPr/>
          <p:nvPr/>
        </p:nvSpPr>
        <p:spPr>
          <a:xfrm>
            <a:off x="3319272" y="1783080"/>
            <a:ext cx="265176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02152" y="190195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CEE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3502152" y="2313432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АЛЬТЕРНАТИВНАЯ ЭНЕРГЕТИКА</a:t>
            </a:r>
            <a:endParaRPr lang="en-US" sz="980" dirty="0"/>
          </a:p>
        </p:txBody>
      </p:sp>
      <p:sp>
        <p:nvSpPr>
          <p:cNvPr id="12" name="Text 10"/>
          <p:cNvSpPr/>
          <p:nvPr/>
        </p:nvSpPr>
        <p:spPr>
          <a:xfrm>
            <a:off x="3502152" y="2898648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Солнечная, ветровая и биогазовая энергетика.</a:t>
            </a:r>
            <a:endParaRPr lang="en-US" sz="830" dirty="0"/>
          </a:p>
        </p:txBody>
      </p:sp>
      <p:sp>
        <p:nvSpPr>
          <p:cNvPr id="13" name="Shape 11"/>
          <p:cNvSpPr/>
          <p:nvPr/>
        </p:nvSpPr>
        <p:spPr>
          <a:xfrm>
            <a:off x="6135624" y="1783080"/>
            <a:ext cx="265176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18504" y="190195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CEE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318504" y="2313432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ПЕРЕРАБОТКА ОТХОДОВ</a:t>
            </a:r>
            <a:endParaRPr lang="en-US" sz="980" dirty="0"/>
          </a:p>
        </p:txBody>
      </p:sp>
      <p:sp>
        <p:nvSpPr>
          <p:cNvPr id="16" name="Text 14"/>
          <p:cNvSpPr/>
          <p:nvPr/>
        </p:nvSpPr>
        <p:spPr>
          <a:xfrm>
            <a:off x="6318504" y="2898648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Сбор, сортировка и переработка промышленных и бытовых отходов.</a:t>
            </a:r>
            <a:endParaRPr lang="en-US" sz="830" dirty="0"/>
          </a:p>
        </p:txBody>
      </p:sp>
      <p:sp>
        <p:nvSpPr>
          <p:cNvPr id="17" name="Shape 15"/>
          <p:cNvSpPr/>
          <p:nvPr/>
        </p:nvSpPr>
        <p:spPr>
          <a:xfrm>
            <a:off x="8951976" y="1783080"/>
            <a:ext cx="265176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34856" y="190195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CEE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9134856" y="2313432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ЗДРАВООХРАНЕНИЕ И ФАРМАЦЕВТИКА</a:t>
            </a:r>
            <a:endParaRPr lang="en-US" sz="980" dirty="0"/>
          </a:p>
        </p:txBody>
      </p:sp>
      <p:sp>
        <p:nvSpPr>
          <p:cNvPr id="20" name="Text 18"/>
          <p:cNvSpPr/>
          <p:nvPr/>
        </p:nvSpPr>
        <p:spPr>
          <a:xfrm>
            <a:off x="9134856" y="2898648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Фармацевтические производства и медицинские лаборатории.</a:t>
            </a:r>
            <a:endParaRPr lang="en-US" sz="830" dirty="0"/>
          </a:p>
        </p:txBody>
      </p:sp>
      <p:sp>
        <p:nvSpPr>
          <p:cNvPr id="21" name="Shape 19"/>
          <p:cNvSpPr/>
          <p:nvPr/>
        </p:nvSpPr>
        <p:spPr>
          <a:xfrm>
            <a:off x="502920" y="3739896"/>
            <a:ext cx="265176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38587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CEE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85800" y="4270248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ПРОМЫШЛЕННОЕ ПРОИЗВОДСТВО</a:t>
            </a:r>
            <a:endParaRPr lang="en-US" sz="980" dirty="0"/>
          </a:p>
        </p:txBody>
      </p:sp>
      <p:sp>
        <p:nvSpPr>
          <p:cNvPr id="24" name="Text 22"/>
          <p:cNvSpPr/>
          <p:nvPr/>
        </p:nvSpPr>
        <p:spPr>
          <a:xfrm>
            <a:off x="685800" y="4855464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Машиностроение, лёгкая промышленность, упаковка.</a:t>
            </a:r>
            <a:endParaRPr lang="en-US" sz="830" dirty="0"/>
          </a:p>
        </p:txBody>
      </p:sp>
      <p:sp>
        <p:nvSpPr>
          <p:cNvPr id="25" name="Shape 23"/>
          <p:cNvSpPr/>
          <p:nvPr/>
        </p:nvSpPr>
        <p:spPr>
          <a:xfrm>
            <a:off x="3319272" y="3739896"/>
            <a:ext cx="265176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02152" y="38587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CEE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3502152" y="4270248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АВИАЦИЯ</a:t>
            </a:r>
            <a:endParaRPr lang="en-US" sz="980" dirty="0"/>
          </a:p>
        </p:txBody>
      </p:sp>
      <p:sp>
        <p:nvSpPr>
          <p:cNvPr id="28" name="Text 26"/>
          <p:cNvSpPr/>
          <p:nvPr/>
        </p:nvSpPr>
        <p:spPr>
          <a:xfrm>
            <a:off x="3502152" y="4855464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Производство компонентов, логистика в сфере авиации.</a:t>
            </a:r>
            <a:endParaRPr lang="en-US" sz="830" dirty="0"/>
          </a:p>
        </p:txBody>
      </p:sp>
      <p:sp>
        <p:nvSpPr>
          <p:cNvPr id="29" name="Shape 27"/>
          <p:cNvSpPr/>
          <p:nvPr/>
        </p:nvSpPr>
        <p:spPr>
          <a:xfrm>
            <a:off x="6135624" y="3739896"/>
            <a:ext cx="265176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318504" y="38587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CEE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900" dirty="0"/>
          </a:p>
        </p:txBody>
      </p:sp>
      <p:sp>
        <p:nvSpPr>
          <p:cNvPr id="31" name="Text 29"/>
          <p:cNvSpPr/>
          <p:nvPr/>
        </p:nvSpPr>
        <p:spPr>
          <a:xfrm>
            <a:off x="6318504" y="4270248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ТРАНСПОРТ И ЛОГИСТИКА</a:t>
            </a:r>
            <a:endParaRPr lang="en-US" sz="980" dirty="0"/>
          </a:p>
        </p:txBody>
      </p:sp>
      <p:sp>
        <p:nvSpPr>
          <p:cNvPr id="32" name="Text 30"/>
          <p:cNvSpPr/>
          <p:nvPr/>
        </p:nvSpPr>
        <p:spPr>
          <a:xfrm>
            <a:off x="6318504" y="4855464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Складские центры, мультимодальные платформы.</a:t>
            </a:r>
            <a:endParaRPr lang="en-US" sz="830" dirty="0"/>
          </a:p>
        </p:txBody>
      </p:sp>
      <p:sp>
        <p:nvSpPr>
          <p:cNvPr id="33" name="Shape 31"/>
          <p:cNvSpPr/>
          <p:nvPr/>
        </p:nvSpPr>
        <p:spPr>
          <a:xfrm>
            <a:off x="8951976" y="3739896"/>
            <a:ext cx="265176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134856" y="38587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CEE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900" dirty="0"/>
          </a:p>
        </p:txBody>
      </p:sp>
      <p:sp>
        <p:nvSpPr>
          <p:cNvPr id="35" name="Text 33"/>
          <p:cNvSpPr/>
          <p:nvPr/>
        </p:nvSpPr>
        <p:spPr>
          <a:xfrm>
            <a:off x="9134856" y="4270248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b="1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ГРАДОСТРОИТЕЛЬСТВО И ИНФРАСТРУКТУРА</a:t>
            </a:r>
            <a:endParaRPr lang="en-US" sz="980" dirty="0"/>
          </a:p>
        </p:txBody>
      </p:sp>
      <p:sp>
        <p:nvSpPr>
          <p:cNvPr id="36" name="Text 34"/>
          <p:cNvSpPr/>
          <p:nvPr/>
        </p:nvSpPr>
        <p:spPr>
          <a:xfrm>
            <a:off x="9134856" y="4855464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Комплексное развитие инженерной инфраструктуры.</a:t>
            </a:r>
            <a:endParaRPr lang="en-US" sz="830" dirty="0"/>
          </a:p>
        </p:txBody>
      </p:sp>
      <p:sp>
        <p:nvSpPr>
          <p:cNvPr id="37" name="Text 35"/>
          <p:cNvSpPr/>
          <p:nvPr/>
        </p:nvSpPr>
        <p:spPr>
          <a:xfrm>
            <a:off x="502920" y="6053328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Полный перечень приоритетных направлений уточняется индивидуально с управляющей компанией зоны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502920" y="6464808"/>
            <a:ext cx="32004" cy="64008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39" name="Shape 37"/>
          <p:cNvSpPr/>
          <p:nvPr/>
        </p:nvSpPr>
        <p:spPr>
          <a:xfrm>
            <a:off x="557784" y="6437376"/>
            <a:ext cx="32004" cy="91440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40" name="Shape 38"/>
          <p:cNvSpPr/>
          <p:nvPr/>
        </p:nvSpPr>
        <p:spPr>
          <a:xfrm>
            <a:off x="612648" y="6409944"/>
            <a:ext cx="32004" cy="118872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41" name="Shape 39"/>
          <p:cNvSpPr/>
          <p:nvPr/>
        </p:nvSpPr>
        <p:spPr>
          <a:xfrm>
            <a:off x="667512" y="6382512"/>
            <a:ext cx="32004" cy="146304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42" name="Text 40"/>
          <p:cNvSpPr/>
          <p:nvPr/>
        </p:nvSpPr>
        <p:spPr>
          <a:xfrm>
            <a:off x="777240" y="6341364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1100" b="1" dirty="0">
                <a:solidFill>
                  <a:srgbClr val="1F7A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777240" y="6505956"/>
            <a:ext cx="1645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spc="150" kern="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00" dirty="0"/>
          </a:p>
        </p:txBody>
      </p:sp>
      <p:sp>
        <p:nvSpPr>
          <p:cNvPr id="44" name="Text 42"/>
          <p:cNvSpPr/>
          <p:nvPr/>
        </p:nvSpPr>
        <p:spPr>
          <a:xfrm>
            <a:off x="109572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РЕЗИДЕНТЫ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576072"/>
            <a:ext cx="11185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КОМПАНИИ, УЖЕ РАБОТАЮЩИЕ В ЧИЗ «КОЯНДЫ»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02920" y="1170432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действующих резидента реализуют стратегически важные проекты на территории зоны.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02920" y="1874520"/>
            <a:ext cx="3611880" cy="2834640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6" name="Text 4"/>
          <p:cNvSpPr/>
          <p:nvPr/>
        </p:nvSpPr>
        <p:spPr>
          <a:xfrm>
            <a:off x="758952" y="2130552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АГРОПРОМ · МОЛОЧНАЯ ПРОДУКЦИЯ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758952" y="2532888"/>
            <a:ext cx="309981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ТОО «ИНИПП AGRO HOLDING BAYAN»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58952" y="3291840"/>
            <a:ext cx="309981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 комплекса по производству эко-молочных лечебно-профилактических продуктов, обогащённых пектином, инулином и витаминами.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297680" y="1874520"/>
            <a:ext cx="3611880" cy="2834640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10" name="Text 8"/>
          <p:cNvSpPr/>
          <p:nvPr/>
        </p:nvSpPr>
        <p:spPr>
          <a:xfrm>
            <a:off x="4553712" y="2130552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ЭКОУПАКОВКА · ЛОГИСТИКА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553712" y="2532888"/>
            <a:ext cx="309981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ТОО «JV ECOLEAN SERVICE»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53712" y="3291840"/>
            <a:ext cx="309981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Поставки и реэкспорт инновационной экологически чистой упаковки для жидких пищевых продуктов.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8092440" y="1874520"/>
            <a:ext cx="3611880" cy="2834640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14" name="Text 12"/>
          <p:cNvSpPr/>
          <p:nvPr/>
        </p:nvSpPr>
        <p:spPr>
          <a:xfrm>
            <a:off x="8348472" y="2130552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КОМБИКОРМА · ЖИВОТНОВОДСТВО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8348472" y="2532888"/>
            <a:ext cx="309981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ТОО «AGRO COMBINAT KZ»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348472" y="3291840"/>
            <a:ext cx="309981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Производство экологически чистых комбикормов для крупного и мелкого рогатого скота, лошадей, птиц.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02920" y="4983480"/>
            <a:ext cx="11185855" cy="868680"/>
          </a:xfrm>
          <a:prstGeom prst="rect">
            <a:avLst/>
          </a:prstGeom>
          <a:solidFill>
            <a:srgbClr val="DCEEE3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5111496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4B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ЗДЕСЬ МОЖЕТ БЫТЬ ВАШ ПРОЕКТ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22960" y="5422392"/>
            <a:ext cx="105457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Станьте частью индустриального роста Казахстана — инфраструктура, льготы и полное сопровождение от идеи до запуска.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02920" y="6464808"/>
            <a:ext cx="32004" cy="64008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21" name="Shape 19"/>
          <p:cNvSpPr/>
          <p:nvPr/>
        </p:nvSpPr>
        <p:spPr>
          <a:xfrm>
            <a:off x="557784" y="6437376"/>
            <a:ext cx="32004" cy="91440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22" name="Shape 20"/>
          <p:cNvSpPr/>
          <p:nvPr/>
        </p:nvSpPr>
        <p:spPr>
          <a:xfrm>
            <a:off x="612648" y="6409944"/>
            <a:ext cx="32004" cy="118872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23" name="Shape 21"/>
          <p:cNvSpPr/>
          <p:nvPr/>
        </p:nvSpPr>
        <p:spPr>
          <a:xfrm>
            <a:off x="667512" y="6382512"/>
            <a:ext cx="32004" cy="146304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24" name="Text 22"/>
          <p:cNvSpPr/>
          <p:nvPr/>
        </p:nvSpPr>
        <p:spPr>
          <a:xfrm>
            <a:off x="777240" y="6341364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1100" b="1" dirty="0">
                <a:solidFill>
                  <a:srgbClr val="1F7A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77240" y="6505956"/>
            <a:ext cx="1645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spc="150" kern="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00" dirty="0"/>
          </a:p>
        </p:txBody>
      </p:sp>
      <p:sp>
        <p:nvSpPr>
          <p:cNvPr id="26" name="Text 24"/>
          <p:cNvSpPr/>
          <p:nvPr/>
        </p:nvSpPr>
        <p:spPr>
          <a:xfrm>
            <a:off x="109572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ИНВЕСТИЦИИ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576072"/>
            <a:ext cx="11185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УСЛОВИЯ ПАРТНЁРСТВА И ЭТАПЫ ЗАПУСКА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02920" y="1170432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Управляющая компания содействует привлечению финансирования от международных банков развития — ЕБРР, АБР и других.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5349240" cy="914400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892808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$5–25 млн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3246120" y="178308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Объём финансируемых проектов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035040" y="1783080"/>
            <a:ext cx="5349240" cy="914400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9" name="Text 7"/>
          <p:cNvSpPr/>
          <p:nvPr/>
        </p:nvSpPr>
        <p:spPr>
          <a:xfrm>
            <a:off x="6355080" y="1892808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15–20%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8778240" y="178308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ED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Минимальное собственное участие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02920" y="2971800"/>
            <a:ext cx="361188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58952" y="3227832"/>
            <a:ext cx="384048" cy="384048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13" name="Text 11"/>
          <p:cNvSpPr/>
          <p:nvPr/>
        </p:nvSpPr>
        <p:spPr>
          <a:xfrm>
            <a:off x="758952" y="32278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80160" y="322783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1–2 МЕСЯЦА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58952" y="3749040"/>
            <a:ext cx="3099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Первичная заявка и партнёрская модель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58952" y="4343400"/>
            <a:ext cx="30998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Управляющая компания сотрудничает с проектодержателями на условиях долевого партнёрства (от 10 до 30%), предоставляя участок, инфраструктуру и административное сопровождение.</a:t>
            </a:r>
            <a:endParaRPr lang="en-US" sz="930" dirty="0"/>
          </a:p>
        </p:txBody>
      </p:sp>
      <p:sp>
        <p:nvSpPr>
          <p:cNvPr id="17" name="Shape 15"/>
          <p:cNvSpPr/>
          <p:nvPr/>
        </p:nvSpPr>
        <p:spPr>
          <a:xfrm>
            <a:off x="4297680" y="2971800"/>
            <a:ext cx="361188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53712" y="3227832"/>
            <a:ext cx="384048" cy="384048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19" name="Text 17"/>
          <p:cNvSpPr/>
          <p:nvPr/>
        </p:nvSpPr>
        <p:spPr>
          <a:xfrm>
            <a:off x="4553712" y="32278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074920" y="322783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3–6 МЕСЯЦЕВ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53712" y="3749040"/>
            <a:ext cx="3099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Финансовые условия и подтверждение проекта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4553712" y="4343400"/>
            <a:ext cx="30998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 признания проекта соответствующим критериям проектодержатель оплачивает 1% от стоимости проекта — административная экспертиза и резервирование участка.</a:t>
            </a:r>
            <a:endParaRPr lang="en-US" sz="930" dirty="0"/>
          </a:p>
        </p:txBody>
      </p:sp>
      <p:sp>
        <p:nvSpPr>
          <p:cNvPr id="23" name="Shape 21"/>
          <p:cNvSpPr/>
          <p:nvPr/>
        </p:nvSpPr>
        <p:spPr>
          <a:xfrm>
            <a:off x="8092440" y="2971800"/>
            <a:ext cx="361188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FE6D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48472" y="3227832"/>
            <a:ext cx="384048" cy="384048"/>
          </a:xfrm>
          <a:prstGeom prst="ellipse">
            <a:avLst/>
          </a:prstGeom>
          <a:solidFill>
            <a:srgbClr val="1F7A4D"/>
          </a:solidFill>
          <a:ln/>
        </p:spPr>
      </p:sp>
      <p:sp>
        <p:nvSpPr>
          <p:cNvPr id="25" name="Text 23"/>
          <p:cNvSpPr/>
          <p:nvPr/>
        </p:nvSpPr>
        <p:spPr>
          <a:xfrm>
            <a:off x="8348472" y="32278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869680" y="322783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1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2–3 МЕСЯЦА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348472" y="3749040"/>
            <a:ext cx="3099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1733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Подписание соглашения и запуск работ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348472" y="4343400"/>
            <a:ext cx="30998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3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Подписание соглашения о размещении, юридическое оформление участка, подключение к коммуникациям и запуск проектно-строительных работ.</a:t>
            </a:r>
            <a:endParaRPr lang="en-US" sz="930" dirty="0"/>
          </a:p>
        </p:txBody>
      </p:sp>
      <p:sp>
        <p:nvSpPr>
          <p:cNvPr id="29" name="Text 27"/>
          <p:cNvSpPr/>
          <p:nvPr/>
        </p:nvSpPr>
        <p:spPr>
          <a:xfrm>
            <a:off x="502920" y="6053328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Этапы: подбор участка → согласование ТУ → юр. сопровождение → финансирование → строительство → запуск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502920" y="6464808"/>
            <a:ext cx="32004" cy="64008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31" name="Shape 29"/>
          <p:cNvSpPr/>
          <p:nvPr/>
        </p:nvSpPr>
        <p:spPr>
          <a:xfrm>
            <a:off x="557784" y="6437376"/>
            <a:ext cx="32004" cy="91440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32" name="Shape 30"/>
          <p:cNvSpPr/>
          <p:nvPr/>
        </p:nvSpPr>
        <p:spPr>
          <a:xfrm>
            <a:off x="612648" y="6409944"/>
            <a:ext cx="32004" cy="118872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33" name="Shape 31"/>
          <p:cNvSpPr/>
          <p:nvPr/>
        </p:nvSpPr>
        <p:spPr>
          <a:xfrm>
            <a:off x="667512" y="6382512"/>
            <a:ext cx="32004" cy="146304"/>
          </a:xfrm>
          <a:prstGeom prst="rect">
            <a:avLst/>
          </a:prstGeom>
          <a:solidFill>
            <a:srgbClr val="1F7A4D"/>
          </a:solidFill>
          <a:ln/>
        </p:spPr>
      </p:sp>
      <p:sp>
        <p:nvSpPr>
          <p:cNvPr id="34" name="Text 32"/>
          <p:cNvSpPr/>
          <p:nvPr/>
        </p:nvSpPr>
        <p:spPr>
          <a:xfrm>
            <a:off x="777240" y="6341364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32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1100" b="1" dirty="0">
                <a:solidFill>
                  <a:srgbClr val="1F7A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777240" y="6505956"/>
            <a:ext cx="1645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spc="150" kern="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00" dirty="0"/>
          </a:p>
        </p:txBody>
      </p:sp>
      <p:sp>
        <p:nvSpPr>
          <p:cNvPr id="36" name="Text 34"/>
          <p:cNvSpPr/>
          <p:nvPr/>
        </p:nvSpPr>
        <p:spPr>
          <a:xfrm>
            <a:off x="109572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34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FBE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 МЫ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576072"/>
            <a:ext cx="11185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 SOLUTIONS — ВАШ ПАРТНЁР ПОЛНОГО ЦИКЛА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02920" y="1170432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Stop Shop для иностранных инвесторов в Казахстане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2651760" cy="1810512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6" name="Text 4"/>
          <p:cNvSpPr/>
          <p:nvPr/>
        </p:nvSpPr>
        <p:spPr>
          <a:xfrm>
            <a:off x="704088" y="1929384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04088" y="2295144"/>
            <a:ext cx="224942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Генеральный подряд</a:t>
            </a:r>
            <a:endParaRPr lang="en-US" sz="1030" dirty="0"/>
          </a:p>
        </p:txBody>
      </p:sp>
      <p:sp>
        <p:nvSpPr>
          <p:cNvPr id="8" name="Text 6"/>
          <p:cNvSpPr/>
          <p:nvPr/>
        </p:nvSpPr>
        <p:spPr>
          <a:xfrm>
            <a:off x="704088" y="2752344"/>
            <a:ext cx="224942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2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Строим заводы и склады любой сложности. 20 лет опыта на рынке Казахстана.</a:t>
            </a:r>
            <a:endParaRPr lang="en-US" sz="820" dirty="0"/>
          </a:p>
        </p:txBody>
      </p:sp>
      <p:sp>
        <p:nvSpPr>
          <p:cNvPr id="9" name="Shape 7"/>
          <p:cNvSpPr/>
          <p:nvPr/>
        </p:nvSpPr>
        <p:spPr>
          <a:xfrm>
            <a:off x="3319272" y="1783080"/>
            <a:ext cx="2651760" cy="1810512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10" name="Text 8"/>
          <p:cNvSpPr/>
          <p:nvPr/>
        </p:nvSpPr>
        <p:spPr>
          <a:xfrm>
            <a:off x="3520440" y="1929384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520440" y="2295144"/>
            <a:ext cx="224942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Административный ресурс</a:t>
            </a:r>
            <a:endParaRPr lang="en-US" sz="1030" dirty="0"/>
          </a:p>
        </p:txBody>
      </p:sp>
      <p:sp>
        <p:nvSpPr>
          <p:cNvPr id="12" name="Text 10"/>
          <p:cNvSpPr/>
          <p:nvPr/>
        </p:nvSpPr>
        <p:spPr>
          <a:xfrm>
            <a:off x="3520440" y="2752344"/>
            <a:ext cx="224942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2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Сильные связи на всех уровнях. Решаем вопросы с госорганами быстро.</a:t>
            </a:r>
            <a:endParaRPr lang="en-US" sz="820" dirty="0"/>
          </a:p>
        </p:txBody>
      </p:sp>
      <p:sp>
        <p:nvSpPr>
          <p:cNvPr id="13" name="Shape 11"/>
          <p:cNvSpPr/>
          <p:nvPr/>
        </p:nvSpPr>
        <p:spPr>
          <a:xfrm>
            <a:off x="6135624" y="1783080"/>
            <a:ext cx="2651760" cy="1810512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14" name="Text 12"/>
          <p:cNvSpPr/>
          <p:nvPr/>
        </p:nvSpPr>
        <p:spPr>
          <a:xfrm>
            <a:off x="6336792" y="1929384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336792" y="2295144"/>
            <a:ext cx="224942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Финансирование</a:t>
            </a:r>
            <a:endParaRPr lang="en-US" sz="1030" dirty="0"/>
          </a:p>
        </p:txBody>
      </p:sp>
      <p:sp>
        <p:nvSpPr>
          <p:cNvPr id="16" name="Text 14"/>
          <p:cNvSpPr/>
          <p:nvPr/>
        </p:nvSpPr>
        <p:spPr>
          <a:xfrm>
            <a:off x="6336792" y="2752344"/>
            <a:ext cx="224942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2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Льготные кредиты и сопровождение заявок к международным банкам развития.</a:t>
            </a:r>
            <a:endParaRPr lang="en-US" sz="820" dirty="0"/>
          </a:p>
        </p:txBody>
      </p:sp>
      <p:sp>
        <p:nvSpPr>
          <p:cNvPr id="17" name="Shape 15"/>
          <p:cNvSpPr/>
          <p:nvPr/>
        </p:nvSpPr>
        <p:spPr>
          <a:xfrm>
            <a:off x="8951976" y="1783080"/>
            <a:ext cx="2651760" cy="1810512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18" name="Text 16"/>
          <p:cNvSpPr/>
          <p:nvPr/>
        </p:nvSpPr>
        <p:spPr>
          <a:xfrm>
            <a:off x="9153144" y="1929384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153144" y="2295144"/>
            <a:ext cx="224942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Регистрация резидента</a:t>
            </a:r>
            <a:endParaRPr lang="en-US" sz="1030" dirty="0"/>
          </a:p>
        </p:txBody>
      </p:sp>
      <p:sp>
        <p:nvSpPr>
          <p:cNvPr id="20" name="Text 18"/>
          <p:cNvSpPr/>
          <p:nvPr/>
        </p:nvSpPr>
        <p:spPr>
          <a:xfrm>
            <a:off x="9153144" y="2752344"/>
            <a:ext cx="224942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2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статуса участника ЧИЗ «Коянды» под ключ, включая земельные и разрешительные процедуры.</a:t>
            </a:r>
            <a:endParaRPr lang="en-US" sz="820" dirty="0"/>
          </a:p>
        </p:txBody>
      </p:sp>
      <p:sp>
        <p:nvSpPr>
          <p:cNvPr id="21" name="Shape 19"/>
          <p:cNvSpPr/>
          <p:nvPr/>
        </p:nvSpPr>
        <p:spPr>
          <a:xfrm>
            <a:off x="502920" y="3739896"/>
            <a:ext cx="2651760" cy="1810512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22" name="Text 20"/>
          <p:cNvSpPr/>
          <p:nvPr/>
        </p:nvSpPr>
        <p:spPr>
          <a:xfrm>
            <a:off x="704088" y="3886200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04088" y="4251960"/>
            <a:ext cx="224942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Релокация персонала</a:t>
            </a:r>
            <a:endParaRPr lang="en-US" sz="1030" dirty="0"/>
          </a:p>
        </p:txBody>
      </p:sp>
      <p:sp>
        <p:nvSpPr>
          <p:cNvPr id="24" name="Text 22"/>
          <p:cNvSpPr/>
          <p:nvPr/>
        </p:nvSpPr>
        <p:spPr>
          <a:xfrm>
            <a:off x="704088" y="4709160"/>
            <a:ext cx="224942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2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Визы, жильё, школы, медицина для инвестора и его сотрудников.</a:t>
            </a:r>
            <a:endParaRPr lang="en-US" sz="820" dirty="0"/>
          </a:p>
        </p:txBody>
      </p:sp>
      <p:sp>
        <p:nvSpPr>
          <p:cNvPr id="25" name="Shape 23"/>
          <p:cNvSpPr/>
          <p:nvPr/>
        </p:nvSpPr>
        <p:spPr>
          <a:xfrm>
            <a:off x="3319272" y="3739896"/>
            <a:ext cx="2651760" cy="1810512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26" name="Text 24"/>
          <p:cNvSpPr/>
          <p:nvPr/>
        </p:nvSpPr>
        <p:spPr>
          <a:xfrm>
            <a:off x="3520440" y="3886200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3520440" y="4251960"/>
            <a:ext cx="224942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Юридическое сопровождение</a:t>
            </a:r>
            <a:endParaRPr lang="en-US" sz="1030" dirty="0"/>
          </a:p>
        </p:txBody>
      </p:sp>
      <p:sp>
        <p:nvSpPr>
          <p:cNvPr id="28" name="Text 26"/>
          <p:cNvSpPr/>
          <p:nvPr/>
        </p:nvSpPr>
        <p:spPr>
          <a:xfrm>
            <a:off x="3520440" y="4709160"/>
            <a:ext cx="224942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2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Структурирование сделок, налоговая оптимизация, казахстанское право.</a:t>
            </a:r>
            <a:endParaRPr lang="en-US" sz="820" dirty="0"/>
          </a:p>
        </p:txBody>
      </p:sp>
      <p:sp>
        <p:nvSpPr>
          <p:cNvPr id="29" name="Shape 27"/>
          <p:cNvSpPr/>
          <p:nvPr/>
        </p:nvSpPr>
        <p:spPr>
          <a:xfrm>
            <a:off x="6135624" y="3739896"/>
            <a:ext cx="2651760" cy="1810512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30" name="Text 28"/>
          <p:cNvSpPr/>
          <p:nvPr/>
        </p:nvSpPr>
        <p:spPr>
          <a:xfrm>
            <a:off x="6336792" y="3886200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336792" y="4251960"/>
            <a:ext cx="224942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Подбор поставщиков</a:t>
            </a:r>
            <a:endParaRPr lang="en-US" sz="1030" dirty="0"/>
          </a:p>
        </p:txBody>
      </p:sp>
      <p:sp>
        <p:nvSpPr>
          <p:cNvPr id="32" name="Text 30"/>
          <p:cNvSpPr/>
          <p:nvPr/>
        </p:nvSpPr>
        <p:spPr>
          <a:xfrm>
            <a:off x="6336792" y="4709160"/>
            <a:ext cx="224942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2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Местная сеть поставщиков сырья, комплектующих и услуг.</a:t>
            </a:r>
            <a:endParaRPr lang="en-US" sz="820" dirty="0"/>
          </a:p>
        </p:txBody>
      </p:sp>
      <p:sp>
        <p:nvSpPr>
          <p:cNvPr id="33" name="Shape 31"/>
          <p:cNvSpPr/>
          <p:nvPr/>
        </p:nvSpPr>
        <p:spPr>
          <a:xfrm>
            <a:off x="8951976" y="3739896"/>
            <a:ext cx="2651760" cy="1810512"/>
          </a:xfrm>
          <a:prstGeom prst="rect">
            <a:avLst/>
          </a:prstGeom>
          <a:solidFill>
            <a:srgbClr val="20472F"/>
          </a:solidFill>
          <a:ln/>
        </p:spPr>
      </p:sp>
      <p:sp>
        <p:nvSpPr>
          <p:cNvPr id="34" name="Text 32"/>
          <p:cNvSpPr/>
          <p:nvPr/>
        </p:nvSpPr>
        <p:spPr>
          <a:xfrm>
            <a:off x="9153144" y="3886200"/>
            <a:ext cx="22494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153144" y="4251960"/>
            <a:ext cx="224942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Постинвестиционная поддержка</a:t>
            </a:r>
            <a:endParaRPr lang="en-US" sz="1030" dirty="0"/>
          </a:p>
        </p:txBody>
      </p:sp>
      <p:sp>
        <p:nvSpPr>
          <p:cNvPr id="36" name="Text 34"/>
          <p:cNvSpPr/>
          <p:nvPr/>
        </p:nvSpPr>
        <p:spPr>
          <a:xfrm>
            <a:off x="9153144" y="4709160"/>
            <a:ext cx="224942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2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GR, операционные вопросы, расширение бизнеса в регионе.</a:t>
            </a:r>
            <a:endParaRPr lang="en-US" sz="820" dirty="0"/>
          </a:p>
        </p:txBody>
      </p:sp>
      <p:sp>
        <p:nvSpPr>
          <p:cNvPr id="37" name="Shape 35"/>
          <p:cNvSpPr/>
          <p:nvPr/>
        </p:nvSpPr>
        <p:spPr>
          <a:xfrm>
            <a:off x="502920" y="6464808"/>
            <a:ext cx="32004" cy="64008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38" name="Shape 36"/>
          <p:cNvSpPr/>
          <p:nvPr/>
        </p:nvSpPr>
        <p:spPr>
          <a:xfrm>
            <a:off x="557784" y="6437376"/>
            <a:ext cx="32004" cy="91440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39" name="Shape 37"/>
          <p:cNvSpPr/>
          <p:nvPr/>
        </p:nvSpPr>
        <p:spPr>
          <a:xfrm>
            <a:off x="612648" y="6409944"/>
            <a:ext cx="32004" cy="118872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40" name="Shape 38"/>
          <p:cNvSpPr/>
          <p:nvPr/>
        </p:nvSpPr>
        <p:spPr>
          <a:xfrm>
            <a:off x="667512" y="6382512"/>
            <a:ext cx="32004" cy="146304"/>
          </a:xfrm>
          <a:prstGeom prst="rect">
            <a:avLst/>
          </a:prstGeom>
          <a:solidFill>
            <a:srgbClr val="2FBE82"/>
          </a:solidFill>
          <a:ln/>
        </p:spPr>
      </p:sp>
      <p:sp>
        <p:nvSpPr>
          <p:cNvPr id="41" name="Text 39"/>
          <p:cNvSpPr/>
          <p:nvPr/>
        </p:nvSpPr>
        <p:spPr>
          <a:xfrm>
            <a:off x="777240" y="6341364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</a:t>
            </a:r>
            <a:pPr indent="0" marL="0">
              <a:buNone/>
            </a:pPr>
            <a:r>
              <a:rPr lang="en-US" sz="1100" b="1" dirty="0">
                <a:solidFill>
                  <a:srgbClr val="2FBE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777240" y="6505956"/>
            <a:ext cx="1645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spc="150" kern="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600" dirty="0"/>
          </a:p>
        </p:txBody>
      </p:sp>
      <p:sp>
        <p:nvSpPr>
          <p:cNvPr id="43" name="Text 41"/>
          <p:cNvSpPr/>
          <p:nvPr/>
        </p:nvSpPr>
        <p:spPr>
          <a:xfrm>
            <a:off x="109572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A7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2026-07-22T10:36:38Z</dcterms:created>
  <dcterms:modified xsi:type="dcterms:W3CDTF">2026-07-22T10:36:38Z</dcterms:modified>
</cp:coreProperties>
</file>