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4A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5120640"/>
            <a:ext cx="5943600" cy="2926080"/>
          </a:xfrm>
          <a:prstGeom prst="triangle">
            <a:avLst/>
          </a:prstGeom>
          <a:solidFill>
            <a:srgbClr val="0F5A57"/>
          </a:solidFill>
          <a:ln/>
        </p:spPr>
      </p:sp>
      <p:sp>
        <p:nvSpPr>
          <p:cNvPr id="3" name="Shape 1"/>
          <p:cNvSpPr/>
          <p:nvPr/>
        </p:nvSpPr>
        <p:spPr>
          <a:xfrm>
            <a:off x="2743200" y="5394960"/>
            <a:ext cx="6858000" cy="3108960"/>
          </a:xfrm>
          <a:prstGeom prst="triangle">
            <a:avLst/>
          </a:prstGeom>
          <a:solidFill>
            <a:srgbClr val="0D5250"/>
          </a:solidFill>
          <a:ln/>
        </p:spPr>
      </p:sp>
      <p:sp>
        <p:nvSpPr>
          <p:cNvPr id="4" name="Shape 2"/>
          <p:cNvSpPr/>
          <p:nvPr/>
        </p:nvSpPr>
        <p:spPr>
          <a:xfrm>
            <a:off x="7772400" y="5212080"/>
            <a:ext cx="5943600" cy="2926080"/>
          </a:xfrm>
          <a:prstGeom prst="triangle">
            <a:avLst/>
          </a:prstGeom>
          <a:solidFill>
            <a:srgbClr val="116560"/>
          </a:solidFill>
          <a:ln/>
        </p:spPr>
      </p:sp>
      <p:sp>
        <p:nvSpPr>
          <p:cNvPr id="5" name="Shape 3"/>
          <p:cNvSpPr/>
          <p:nvPr/>
        </p:nvSpPr>
        <p:spPr>
          <a:xfrm>
            <a:off x="9158630" y="723748"/>
            <a:ext cx="94640" cy="136703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Shape 4"/>
          <p:cNvSpPr/>
          <p:nvPr/>
        </p:nvSpPr>
        <p:spPr>
          <a:xfrm>
            <a:off x="9305849" y="660654"/>
            <a:ext cx="94640" cy="19979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Shape 5"/>
          <p:cNvSpPr/>
          <p:nvPr/>
        </p:nvSpPr>
        <p:spPr>
          <a:xfrm>
            <a:off x="9453067" y="587045"/>
            <a:ext cx="94640" cy="27340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Shape 6"/>
          <p:cNvSpPr/>
          <p:nvPr/>
        </p:nvSpPr>
        <p:spPr>
          <a:xfrm>
            <a:off x="9600286" y="502920"/>
            <a:ext cx="94640" cy="35753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9" name="Text 7"/>
          <p:cNvSpPr/>
          <p:nvPr/>
        </p:nvSpPr>
        <p:spPr>
          <a:xfrm>
            <a:off x="9852660" y="460858"/>
            <a:ext cx="1787652" cy="25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37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437" dirty="0"/>
          </a:p>
        </p:txBody>
      </p:sp>
      <p:sp>
        <p:nvSpPr>
          <p:cNvPr id="10" name="Text 8"/>
          <p:cNvSpPr/>
          <p:nvPr/>
        </p:nvSpPr>
        <p:spPr>
          <a:xfrm>
            <a:off x="9852660" y="702716"/>
            <a:ext cx="1787652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20" spc="20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920" dirty="0"/>
          </a:p>
        </p:txBody>
      </p:sp>
      <p:sp>
        <p:nvSpPr>
          <p:cNvPr id="11" name="Text 9"/>
          <p:cNvSpPr/>
          <p:nvPr/>
        </p:nvSpPr>
        <p:spPr>
          <a:xfrm>
            <a:off x="640080" y="187452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ПРЕДСТАВЛЯЕТ ИНВЕСТИЦИОННУЮ ВОЗМОЖНОСТЬ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21792" y="2212848"/>
            <a:ext cx="108813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ПОДДЕРЖКА КРЕДИТОВАНИЯ ЧЕРЕЗ ИНСТИТУТЫ РАЗВИТИЯ КАЗАХСТАНА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640080" y="370332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Доступ к льготному финансированию и страхованию через холдинг «Байтерек» — Банк Развития Казахстана, Фонд «Даму», Qazaqstan Investment Corporation и KazakhExport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489204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640080" y="5440680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института развития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одном пакете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206240" y="489204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29,6 трлн ₸</a:t>
            </a:r>
            <a:endParaRPr lang="en-US" sz="2700" dirty="0"/>
          </a:p>
        </p:txBody>
      </p:sp>
      <p:sp>
        <p:nvSpPr>
          <p:cNvPr id="17" name="Text 15"/>
          <p:cNvSpPr/>
          <p:nvPr/>
        </p:nvSpPr>
        <p:spPr>
          <a:xfrm>
            <a:off x="4206240" y="5440680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предприятий,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поддержанных Холдингом (2024)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772400" y="4892040"/>
            <a:ext cx="3246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17 231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7772400" y="5440680"/>
            <a:ext cx="3246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рабочих мест создано</a:t>
            </a:r>
            <a:endParaRPr lang="en-US" sz="11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 программам Холдинга (2024)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4A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097280" y="5212080"/>
            <a:ext cx="5943600" cy="2926080"/>
          </a:xfrm>
          <a:prstGeom prst="triangle">
            <a:avLst/>
          </a:prstGeom>
          <a:solidFill>
            <a:srgbClr val="0F5A57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5120640"/>
            <a:ext cx="5943600" cy="3017520"/>
          </a:xfrm>
          <a:prstGeom prst="triangle">
            <a:avLst/>
          </a:prstGeom>
          <a:solidFill>
            <a:srgbClr val="116560"/>
          </a:solidFill>
          <a:ln/>
        </p:spPr>
      </p:sp>
      <p:sp>
        <p:nvSpPr>
          <p:cNvPr id="4" name="Shape 2"/>
          <p:cNvSpPr/>
          <p:nvPr/>
        </p:nvSpPr>
        <p:spPr>
          <a:xfrm>
            <a:off x="9482328" y="694944"/>
            <a:ext cx="82296" cy="11887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9610344" y="640080"/>
            <a:ext cx="82296" cy="17373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Shape 4"/>
          <p:cNvSpPr/>
          <p:nvPr/>
        </p:nvSpPr>
        <p:spPr>
          <a:xfrm>
            <a:off x="9738360" y="576072"/>
            <a:ext cx="82296" cy="23774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Shape 5"/>
          <p:cNvSpPr/>
          <p:nvPr/>
        </p:nvSpPr>
        <p:spPr>
          <a:xfrm>
            <a:off x="9866376" y="502920"/>
            <a:ext cx="82296" cy="31089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10085832" y="46634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0085832" y="67665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spc="20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31520" y="21488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СОПРОВОЖДЕНИЕ ФИНАНСИРОВАНИЯ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2514600"/>
            <a:ext cx="10789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Единый партнёр для доступа</a:t>
            </a:r>
            <a:endParaRPr lang="en-US" sz="34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институтам развития Казахстана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731520" y="4069080"/>
            <a:ext cx="8961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сопровождает иностранных инвесторов при получении финансирования через БРК, «Даму», QIC и KazakhExport — от подбора инструмента до подписания договора. Мы — ваш единственный контакт в Казахстане.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82328" y="694944"/>
            <a:ext cx="82296" cy="11887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610344" y="640080"/>
            <a:ext cx="82296" cy="17373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9738360" y="576072"/>
            <a:ext cx="82296" cy="237744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9866376" y="502920"/>
            <a:ext cx="82296" cy="31089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085832" y="46634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0085832" y="676656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НАЧНЁМ ВМЕСТЕ?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548640" y="21488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 INVEST SOLUTIONS — One Stop Shop для иностранных инвесторов в Казахстане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29718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926080" y="29718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invest@tauinvest.kz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34290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 / Tel: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926080" y="3429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 (___) ___ __ __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38862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LinkedIn: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926080" y="3886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linkedin.com/company/tau-invest-solutions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43434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Офис: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926080" y="4343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г. Алматы, Казахстан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5074920"/>
            <a:ext cx="11091672" cy="1005840"/>
          </a:xfrm>
          <a:prstGeom prst="roundRect">
            <a:avLst>
              <a:gd name="adj" fmla="val 7273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22960" y="507492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Финансируйте рост своего бизнеса в Казахстане уже сегодня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ПАКЕТЕ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ФИНАНСИРОВАНИЕ ЧЕРЕЗ ЧЕТЫРЕ ИНСТИТУТА РАЗВИТИЯ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41732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Наряду с генподрядом, регистрацией в СЭЗ, юридическим и GR-сопровождением Tau Invest Solutions помогает инвесторам получить доступ к льготному финансированию, гарантиям и страхованию через институты развития, входящие в холдинг «Байтерек» — от подбора инструмента до сопровождения заявки.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548640" y="2423160"/>
            <a:ext cx="2615184" cy="3246120"/>
          </a:xfrm>
          <a:prstGeom prst="roundRect">
            <a:avLst>
              <a:gd name="adj" fmla="val 27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804672" y="2697480"/>
            <a:ext cx="566928" cy="566928"/>
          </a:xfrm>
          <a:prstGeom prst="ellipse">
            <a:avLst/>
          </a:prstGeom>
          <a:solidFill>
            <a:srgbClr val="D7ECE9"/>
          </a:solidFill>
          <a:ln/>
        </p:spPr>
      </p:sp>
      <p:sp>
        <p:nvSpPr>
          <p:cNvPr id="13" name="Text 11"/>
          <p:cNvSpPr/>
          <p:nvPr/>
        </p:nvSpPr>
        <p:spPr>
          <a:xfrm>
            <a:off x="804672" y="2697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804672" y="34747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Банк Развития</a:t>
            </a: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Казахстана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804672" y="4297680"/>
            <a:ext cx="21031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Кредиты и синдицированное финансирование крупного и среднего бизнеса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383280" y="2423160"/>
            <a:ext cx="2615184" cy="3246120"/>
          </a:xfrm>
          <a:prstGeom prst="roundRect">
            <a:avLst>
              <a:gd name="adj" fmla="val 27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39312" y="2697480"/>
            <a:ext cx="566928" cy="566928"/>
          </a:xfrm>
          <a:prstGeom prst="ellipse">
            <a:avLst/>
          </a:prstGeom>
          <a:solidFill>
            <a:srgbClr val="D7ECE9"/>
          </a:solidFill>
          <a:ln/>
        </p:spPr>
      </p:sp>
      <p:sp>
        <p:nvSpPr>
          <p:cNvPr id="18" name="Text 16"/>
          <p:cNvSpPr/>
          <p:nvPr/>
        </p:nvSpPr>
        <p:spPr>
          <a:xfrm>
            <a:off x="3639312" y="2697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3639312" y="34747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Фонд «Даму»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3639312" y="4297680"/>
            <a:ext cx="21031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Гарантии, субсидии и льготные кредиты для малого и среднего бизнеса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217920" y="2423160"/>
            <a:ext cx="2615184" cy="3246120"/>
          </a:xfrm>
          <a:prstGeom prst="roundRect">
            <a:avLst>
              <a:gd name="adj" fmla="val 27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473952" y="2697480"/>
            <a:ext cx="566928" cy="566928"/>
          </a:xfrm>
          <a:prstGeom prst="ellipse">
            <a:avLst/>
          </a:prstGeom>
          <a:solidFill>
            <a:srgbClr val="D7ECE9"/>
          </a:solidFill>
          <a:ln/>
        </p:spPr>
      </p:sp>
      <p:sp>
        <p:nvSpPr>
          <p:cNvPr id="23" name="Text 21"/>
          <p:cNvSpPr/>
          <p:nvPr/>
        </p:nvSpPr>
        <p:spPr>
          <a:xfrm>
            <a:off x="6473952" y="2697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6473952" y="34747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Qazaqstan Investment</a:t>
            </a: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Corporation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6473952" y="4297680"/>
            <a:ext cx="21031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Соинвестирование через фонды прямых инвестиций в несырьевые проекты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9052560" y="2423160"/>
            <a:ext cx="2615184" cy="3246120"/>
          </a:xfrm>
          <a:prstGeom prst="roundRect">
            <a:avLst>
              <a:gd name="adj" fmla="val 279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9308592" y="2697480"/>
            <a:ext cx="566928" cy="566928"/>
          </a:xfrm>
          <a:prstGeom prst="ellipse">
            <a:avLst/>
          </a:prstGeom>
          <a:solidFill>
            <a:srgbClr val="D7ECE9"/>
          </a:solidFill>
          <a:ln/>
        </p:spPr>
      </p:sp>
      <p:sp>
        <p:nvSpPr>
          <p:cNvPr id="28" name="Text 26"/>
          <p:cNvSpPr/>
          <p:nvPr/>
        </p:nvSpPr>
        <p:spPr>
          <a:xfrm>
            <a:off x="9308592" y="26974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9308592" y="34747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KazakhExport</a:t>
            </a:r>
            <a:endParaRPr lang="en-US" sz="1550" dirty="0"/>
          </a:p>
        </p:txBody>
      </p:sp>
      <p:sp>
        <p:nvSpPr>
          <p:cNvPr id="30" name="Text 28"/>
          <p:cNvSpPr/>
          <p:nvPr/>
        </p:nvSpPr>
        <p:spPr>
          <a:xfrm>
            <a:off x="9308592" y="4297680"/>
            <a:ext cx="21031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Страхование и торговое финансирование экспортных операций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БАНК РАЗВИТИЯ КАЗАХСТАНА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3716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Государственный банк среднего и долгосрочного финансирования обрабатывающей промышленности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1874520"/>
            <a:ext cx="5989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БРК специализируется на финансировании и развитии среднего и крупного бизнеса — масштабных промышленных и инфраструктурных проектов, формирующих несырьевой потенциал страны, включая проекты «с нуля» (greenfield) и экспортные операции.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37947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786384" y="4105656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Инвестиционные кредиты на средний и долгий срок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4535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" y="4434840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Кредиты на пополнение оборотного капитала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66928" y="4864608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786384" y="4764024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Промежуточное и мезонинное финансирование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66928" y="5193792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786384" y="5093208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Синдицированное финансирование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66928" y="5522976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786384" y="5422392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Лизинговое финансирование, гарантии, участие в капитале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949440" y="1371600"/>
            <a:ext cx="4709160" cy="4434840"/>
          </a:xfrm>
          <a:prstGeom prst="roundRect">
            <a:avLst>
              <a:gd name="adj" fmla="val 2062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315200" y="164592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 БАНКА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315200" y="20574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Средний и крупный бизнес</a:t>
            </a:r>
            <a:endParaRPr lang="en-US" sz="2300" dirty="0"/>
          </a:p>
        </p:txBody>
      </p:sp>
      <p:sp>
        <p:nvSpPr>
          <p:cNvPr id="26" name="Text 24"/>
          <p:cNvSpPr/>
          <p:nvPr/>
        </p:nvSpPr>
        <p:spPr>
          <a:xfrm>
            <a:off x="7315200" y="24963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промышленные и инфраструктурные проекты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315200" y="304495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Несырьевой сектор</a:t>
            </a:r>
            <a:endParaRPr lang="en-US" sz="2300" dirty="0"/>
          </a:p>
        </p:txBody>
      </p:sp>
      <p:sp>
        <p:nvSpPr>
          <p:cNvPr id="28" name="Text 26"/>
          <p:cNvSpPr/>
          <p:nvPr/>
        </p:nvSpPr>
        <p:spPr>
          <a:xfrm>
            <a:off x="7315200" y="3483864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обрабатывающая промышленность, импортозамещение, экспорт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7315200" y="40325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Greenfield-проекты</a:t>
            </a:r>
            <a:endParaRPr lang="en-US" sz="2300" dirty="0"/>
          </a:p>
        </p:txBody>
      </p:sp>
      <p:sp>
        <p:nvSpPr>
          <p:cNvPr id="30" name="Text 28"/>
          <p:cNvSpPr/>
          <p:nvPr/>
        </p:nvSpPr>
        <p:spPr>
          <a:xfrm>
            <a:off x="7315200" y="4471416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 новых производств «с нуля»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48640" y="5623560"/>
            <a:ext cx="11091672" cy="566928"/>
          </a:xfrm>
          <a:prstGeom prst="roundRect">
            <a:avLst>
              <a:gd name="adj" fmla="val 9677"/>
            </a:avLst>
          </a:prstGeom>
          <a:solidFill>
            <a:srgbClr val="D7ECE9"/>
          </a:solidFill>
          <a:ln/>
        </p:spPr>
      </p:sp>
      <p:sp>
        <p:nvSpPr>
          <p:cNvPr id="32" name="Text 30"/>
          <p:cNvSpPr/>
          <p:nvPr/>
        </p:nvSpPr>
        <p:spPr>
          <a:xfrm>
            <a:off x="777240" y="5623560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Tau Invest Solutions: </a:t>
            </a:r>
            <a:pPr indent="0" marL="0"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 ТЭО и финансовой модели проекта, сборка пакета документов и сопровождение заявки в БРК.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02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ФОНД «ДАМУ»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3716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Три инструмента поддержки для малого и среднего бизнеса Казахстана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1874520"/>
            <a:ext cx="5989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Фонд развития предпринимательства «Даму» — оператор поддержки ММСП: субсидирование ставки вознаграждения, гарантирование кредитов при нехватке залога и льготное финансирование через банки-партнёры.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37947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786384" y="4105656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 — до 85% суммы кредита при нехватке залога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4535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" y="4434840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Субсидии — 40% от номинальной ставки вознаграждения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66928" y="4864608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786384" y="4764024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Льготное финансирование — от 12,6% годовых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66928" y="5193792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786384" y="5093208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Обучение и развитие управленческих компетенций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949440" y="1371600"/>
            <a:ext cx="4709160" cy="4434840"/>
          </a:xfrm>
          <a:prstGeom prst="roundRect">
            <a:avLst>
              <a:gd name="adj" fmla="val 2062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315200" y="164592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 ПОДДЕРЖКИ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315200" y="20574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16,9 трлн ₸</a:t>
            </a:r>
            <a:endParaRPr lang="en-US" sz="2300" dirty="0"/>
          </a:p>
        </p:txBody>
      </p:sp>
      <p:sp>
        <p:nvSpPr>
          <p:cNvPr id="24" name="Text 22"/>
          <p:cNvSpPr/>
          <p:nvPr/>
        </p:nvSpPr>
        <p:spPr>
          <a:xfrm>
            <a:off x="7315200" y="24963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объём поддержки, 265 289 проектов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315200" y="304495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129,8 трлн ₸</a:t>
            </a:r>
            <a:endParaRPr lang="en-US" sz="2300" dirty="0"/>
          </a:p>
        </p:txBody>
      </p:sp>
      <p:sp>
        <p:nvSpPr>
          <p:cNvPr id="26" name="Text 24"/>
          <p:cNvSpPr/>
          <p:nvPr/>
        </p:nvSpPr>
        <p:spPr>
          <a:xfrm>
            <a:off x="7315200" y="3483864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выпуск продукции предприятий-получателей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315200" y="40325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220 282</a:t>
            </a:r>
            <a:endParaRPr lang="en-US" sz="2300" dirty="0"/>
          </a:p>
        </p:txBody>
      </p:sp>
      <p:sp>
        <p:nvSpPr>
          <p:cNvPr id="28" name="Text 26"/>
          <p:cNvSpPr/>
          <p:nvPr/>
        </p:nvSpPr>
        <p:spPr>
          <a:xfrm>
            <a:off x="7315200" y="4471416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новых рабочих мест создано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48640" y="5623560"/>
            <a:ext cx="11091672" cy="566928"/>
          </a:xfrm>
          <a:prstGeom prst="roundRect">
            <a:avLst>
              <a:gd name="adj" fmla="val 9677"/>
            </a:avLst>
          </a:prstGeom>
          <a:solidFill>
            <a:srgbClr val="D7ECE9"/>
          </a:solidFill>
          <a:ln/>
        </p:spPr>
      </p:sp>
      <p:sp>
        <p:nvSpPr>
          <p:cNvPr id="30" name="Text 28"/>
          <p:cNvSpPr/>
          <p:nvPr/>
        </p:nvSpPr>
        <p:spPr>
          <a:xfrm>
            <a:off x="777240" y="5623560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Tau Invest Solutions: </a:t>
            </a:r>
            <a:pPr indent="0" marL="0"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подбор подходящей программы «Даму», подготовка заявки и сопровождение во взаимодействии с банком-партнёром.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03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QAZAQSTAN INVESTMENT CORPORATION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3716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Фонд фондов прямых инвестиций для несырьевых проектов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1874520"/>
            <a:ext cx="5989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QIC привлекает локальных и международных инвесторов для совместного финансирования проектов в приоритетных несырьевых отраслях — здравоохранении, сельском хозяйстве, «зелёной» энергетике, инновациях — преимущественно в Центральной Азии с фокусом на Казахстан.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37947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786384" y="4105656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Соинвестирование через фонды прямых инвестиций QIC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4535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" y="4434840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Капитал для проектов от малого бизнеса до градообразующих предприятий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66928" y="4864608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786384" y="4764024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Привлечение зарубежных партнёров-соинвесторов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949440" y="1371600"/>
            <a:ext cx="4709160" cy="4434840"/>
          </a:xfrm>
          <a:prstGeom prst="roundRect">
            <a:avLst>
              <a:gd name="adj" fmla="val 2062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315200" y="164592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 ИНВЕСТИЦИЙ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315200" y="20574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$2,8 млрд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7315200" y="24963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капитализация 17 фондов с участием QIC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315200" y="304495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$408 млн</a:t>
            </a:r>
            <a:endParaRPr lang="en-US" sz="2300" dirty="0"/>
          </a:p>
        </p:txBody>
      </p:sp>
      <p:sp>
        <p:nvSpPr>
          <p:cNvPr id="24" name="Text 22"/>
          <p:cNvSpPr/>
          <p:nvPr/>
        </p:nvSpPr>
        <p:spPr>
          <a:xfrm>
            <a:off x="7315200" y="3483864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иностранных инвестиций привлечено в проекты РК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315200" y="40325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$2,1 на $1</a:t>
            </a:r>
            <a:endParaRPr lang="en-US" sz="2300" dirty="0"/>
          </a:p>
        </p:txBody>
      </p:sp>
      <p:sp>
        <p:nvSpPr>
          <p:cNvPr id="26" name="Text 24"/>
          <p:cNvSpPr/>
          <p:nvPr/>
        </p:nvSpPr>
        <p:spPr>
          <a:xfrm>
            <a:off x="7315200" y="4471416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привлекается от зарубежных партнёров на каждый доллар QIC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48640" y="5623560"/>
            <a:ext cx="11091672" cy="566928"/>
          </a:xfrm>
          <a:prstGeom prst="roundRect">
            <a:avLst>
              <a:gd name="adj" fmla="val 9677"/>
            </a:avLst>
          </a:prstGeom>
          <a:solidFill>
            <a:srgbClr val="D7ECE9"/>
          </a:solidFill>
          <a:ln/>
        </p:spPr>
      </p:sp>
      <p:sp>
        <p:nvSpPr>
          <p:cNvPr id="28" name="Text 26"/>
          <p:cNvSpPr/>
          <p:nvPr/>
        </p:nvSpPr>
        <p:spPr>
          <a:xfrm>
            <a:off x="777240" y="5623560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Tau Invest Solutions: </a:t>
            </a:r>
            <a:pPr indent="0" marL="0"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проекта под инвестиционный профиль QIC и сопровождение переговоров с фондами.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 04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KAZAKHEXPORT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3716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Экспортно-кредитное агентство Казахстана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1874520"/>
            <a:ext cx="59893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KazakhExport поддерживает несырьевой экспорт казахстанских товаров, работ и услуг: страхует экспортные операции и инвестиции, помогает финансировать зарубежного покупателя и защищает казахстанских экспортёров от риска неплатежа.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37947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ИНСТРУМЕНТЫ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4" name="Text 12"/>
          <p:cNvSpPr/>
          <p:nvPr/>
        </p:nvSpPr>
        <p:spPr>
          <a:xfrm>
            <a:off x="786384" y="4105656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Гарантирование сделок по продвижению несырьевого экспорта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4535424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786384" y="4434840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Страхование экспортных кредитов и авансовых платежей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66928" y="4864608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786384" y="4764024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 зарубежного покупателя казахстанских товаров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66928" y="5193792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0" name="Text 18"/>
          <p:cNvSpPr/>
          <p:nvPr/>
        </p:nvSpPr>
        <p:spPr>
          <a:xfrm>
            <a:off x="786384" y="5093208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Страхование инвестиций от политических рисков за рубежом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66928" y="5522976"/>
            <a:ext cx="82296" cy="82296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786384" y="5422392"/>
            <a:ext cx="5760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 в банке при нехватке залогов на оборотный капитал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949440" y="1371600"/>
            <a:ext cx="4709160" cy="4434840"/>
          </a:xfrm>
          <a:prstGeom prst="roundRect">
            <a:avLst>
              <a:gd name="adj" fmla="val 2062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7315200" y="1645920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E4CE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КОГО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315200" y="2057400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Экспортёры</a:t>
            </a:r>
            <a:endParaRPr lang="en-US" sz="2300" dirty="0"/>
          </a:p>
        </p:txBody>
      </p:sp>
      <p:sp>
        <p:nvSpPr>
          <p:cNvPr id="26" name="Text 24"/>
          <p:cNvSpPr/>
          <p:nvPr/>
        </p:nvSpPr>
        <p:spPr>
          <a:xfrm>
            <a:off x="7315200" y="24963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несырьевых товаров, работ и услуг из Казахстана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315200" y="3044952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Импортёры</a:t>
            </a:r>
            <a:endParaRPr lang="en-US" sz="2300" dirty="0"/>
          </a:p>
        </p:txBody>
      </p:sp>
      <p:sp>
        <p:nvSpPr>
          <p:cNvPr id="28" name="Text 26"/>
          <p:cNvSpPr/>
          <p:nvPr/>
        </p:nvSpPr>
        <p:spPr>
          <a:xfrm>
            <a:off x="7315200" y="3483864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зарубежные покупатели казахстанской продукции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7315200" y="403250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Инвесторы</a:t>
            </a:r>
            <a:endParaRPr lang="en-US" sz="2300" dirty="0"/>
          </a:p>
        </p:txBody>
      </p:sp>
      <p:sp>
        <p:nvSpPr>
          <p:cNvPr id="30" name="Text 28"/>
          <p:cNvSpPr/>
          <p:nvPr/>
        </p:nvSpPr>
        <p:spPr>
          <a:xfrm>
            <a:off x="7315200" y="4471416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казахстанские инвестиции за рубежом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48640" y="5623560"/>
            <a:ext cx="11091672" cy="566928"/>
          </a:xfrm>
          <a:prstGeom prst="roundRect">
            <a:avLst>
              <a:gd name="adj" fmla="val 9677"/>
            </a:avLst>
          </a:prstGeom>
          <a:solidFill>
            <a:srgbClr val="D7ECE9"/>
          </a:solidFill>
          <a:ln/>
        </p:spPr>
      </p:sp>
      <p:sp>
        <p:nvSpPr>
          <p:cNvPr id="32" name="Text 30"/>
          <p:cNvSpPr/>
          <p:nvPr/>
        </p:nvSpPr>
        <p:spPr>
          <a:xfrm>
            <a:off x="777240" y="5623560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Tau Invest Solutions: </a:t>
            </a:r>
            <a:pPr indent="0" marL="0"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экспортного проекта, подбор инструмента KazakhExport и сопровождение сделки.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КАКОЙ ИНСТИТУТ ПОДХОДИТ ВАШЕМУ ПРОЕКТУ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548640" y="1554480"/>
            <a:ext cx="2880360" cy="502920"/>
          </a:xfrm>
          <a:prstGeom prst="rect">
            <a:avLst/>
          </a:prstGeom>
          <a:solidFill>
            <a:srgbClr val="0B4A4E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155448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Институт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429000" y="1554480"/>
            <a:ext cx="2606040" cy="502920"/>
          </a:xfrm>
          <a:prstGeom prst="rect">
            <a:avLst/>
          </a:prstGeom>
          <a:solidFill>
            <a:srgbClr val="0B4A4E"/>
          </a:solidFill>
          <a:ln/>
        </p:spPr>
      </p:sp>
      <p:sp>
        <p:nvSpPr>
          <p:cNvPr id="13" name="Text 11"/>
          <p:cNvSpPr/>
          <p:nvPr/>
        </p:nvSpPr>
        <p:spPr>
          <a:xfrm>
            <a:off x="3566160" y="155448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кого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035040" y="1554480"/>
            <a:ext cx="3429000" cy="502920"/>
          </a:xfrm>
          <a:prstGeom prst="rect">
            <a:avLst/>
          </a:prstGeom>
          <a:solidFill>
            <a:srgbClr val="0B4A4E"/>
          </a:solidFill>
          <a:ln/>
        </p:spPr>
      </p:sp>
      <p:sp>
        <p:nvSpPr>
          <p:cNvPr id="15" name="Text 13"/>
          <p:cNvSpPr/>
          <p:nvPr/>
        </p:nvSpPr>
        <p:spPr>
          <a:xfrm>
            <a:off x="6172200" y="155448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Ключевой инструмент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464040" y="1554480"/>
            <a:ext cx="2176272" cy="502920"/>
          </a:xfrm>
          <a:prstGeom prst="rect">
            <a:avLst/>
          </a:prstGeom>
          <a:solidFill>
            <a:srgbClr val="0B4A4E"/>
          </a:solidFill>
          <a:ln/>
        </p:spPr>
      </p:sp>
      <p:sp>
        <p:nvSpPr>
          <p:cNvPr id="17" name="Text 15"/>
          <p:cNvSpPr/>
          <p:nvPr/>
        </p:nvSpPr>
        <p:spPr>
          <a:xfrm>
            <a:off x="9601200" y="1554480"/>
            <a:ext cx="19019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Особенность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2057400"/>
            <a:ext cx="288036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2057400"/>
            <a:ext cx="26060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Банк Развития Казахстана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429000" y="2057400"/>
            <a:ext cx="26060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66160" y="2057400"/>
            <a:ext cx="23317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Средний и крупный бизнес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035040" y="2057400"/>
            <a:ext cx="342900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172200" y="2057400"/>
            <a:ext cx="31546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Инвестиционные и синдицированные кредиты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9464040" y="2057400"/>
            <a:ext cx="2176272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01200" y="2057400"/>
            <a:ext cx="190195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Промышленность и инфраструктура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548640" y="2953512"/>
            <a:ext cx="2880360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" y="2953512"/>
            <a:ext cx="26060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Фонд «Даму»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3429000" y="2953512"/>
            <a:ext cx="2606040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566160" y="2953512"/>
            <a:ext cx="23317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Малый и средний бизнес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035040" y="2953512"/>
            <a:ext cx="3429000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72200" y="2953512"/>
            <a:ext cx="31546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Гарантии, субсидии, льготные кредиты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9464040" y="2953512"/>
            <a:ext cx="2176272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601200" y="2953512"/>
            <a:ext cx="190195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Ставка от 12,6% годовых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48640" y="3849624"/>
            <a:ext cx="288036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85800" y="3849624"/>
            <a:ext cx="26060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Qazaqstan Investment Corporation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429000" y="3849624"/>
            <a:ext cx="26060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566160" y="3849624"/>
            <a:ext cx="23317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Проекты с потенциалом роста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6035040" y="3849624"/>
            <a:ext cx="342900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72200" y="3849624"/>
            <a:ext cx="31546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Соинвестирование через фонды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9464040" y="3849624"/>
            <a:ext cx="2176272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9601200" y="3849624"/>
            <a:ext cx="190195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 $2,1 привлечения на $1 QIC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548640" y="4745736"/>
            <a:ext cx="2880360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85800" y="4745736"/>
            <a:ext cx="260604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KazakhExport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4745736"/>
            <a:ext cx="2606040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3566160" y="4745736"/>
            <a:ext cx="23317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Экспортёры и покупатели РК-продукции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6035040" y="4745736"/>
            <a:ext cx="3429000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172200" y="4745736"/>
            <a:ext cx="31546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Страхование и торговое финансирование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9464040" y="4745736"/>
            <a:ext cx="2176272" cy="896112"/>
          </a:xfrm>
          <a:prstGeom prst="rect">
            <a:avLst/>
          </a:prstGeom>
          <a:solidFill>
            <a:srgbClr val="D7ECE9"/>
          </a:solidFill>
          <a:ln w="9525">
            <a:solidFill>
              <a:srgbClr val="DCEAE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601200" y="4745736"/>
            <a:ext cx="1901952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1230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от риска неплатежа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620420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573786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519379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457200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426110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604876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TAU INVEST СОПРОВОЖДАЕТ ФИНАНСИРОВАНИЕ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37160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диагностики проекта до запуска финансирования — единое сопровождение на каждом шаге.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548640" y="2148840"/>
            <a:ext cx="2066544" cy="3566160"/>
          </a:xfrm>
          <a:prstGeom prst="roundRect">
            <a:avLst>
              <a:gd name="adj" fmla="val 3540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31520" y="2377440"/>
            <a:ext cx="17007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4CE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731520" y="306324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Диагностика проекта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31520" y="3794760"/>
            <a:ext cx="1700784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целей и подбор подходящего института и инструмента финансирования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96896" y="3703320"/>
            <a:ext cx="448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788920" y="2148840"/>
            <a:ext cx="2066544" cy="3566160"/>
          </a:xfrm>
          <a:prstGeom prst="roundRect">
            <a:avLst>
              <a:gd name="adj" fmla="val 3540"/>
            </a:avLst>
          </a:prstGeom>
          <a:solidFill>
            <a:srgbClr val="0E8A82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2971800" y="2377440"/>
            <a:ext cx="17007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4CE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2971800" y="306324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ТЭО и финмодель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971800" y="3794760"/>
            <a:ext cx="1700784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 технико-экономического обоснования и финансовой модели проекта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837176" y="3703320"/>
            <a:ext cx="448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029200" y="2148840"/>
            <a:ext cx="2066544" cy="3566160"/>
          </a:xfrm>
          <a:prstGeom prst="roundRect">
            <a:avLst>
              <a:gd name="adj" fmla="val 3540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212080" y="2377440"/>
            <a:ext cx="17007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4CE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5212080" y="306324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Пакет документов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212080" y="3794760"/>
            <a:ext cx="1700784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Сборка полного комплекта документов под требования банка или фонда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077456" y="3703320"/>
            <a:ext cx="448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7269480" y="2148840"/>
            <a:ext cx="2066544" cy="3566160"/>
          </a:xfrm>
          <a:prstGeom prst="roundRect">
            <a:avLst>
              <a:gd name="adj" fmla="val 3540"/>
            </a:avLst>
          </a:prstGeom>
          <a:solidFill>
            <a:srgbClr val="0E8A82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452360" y="2377440"/>
            <a:ext cx="17007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4CE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000" dirty="0"/>
          </a:p>
        </p:txBody>
      </p:sp>
      <p:sp>
        <p:nvSpPr>
          <p:cNvPr id="28" name="Text 26"/>
          <p:cNvSpPr/>
          <p:nvPr/>
        </p:nvSpPr>
        <p:spPr>
          <a:xfrm>
            <a:off x="7452360" y="306324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Подача заявки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452360" y="3794760"/>
            <a:ext cx="1700784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Подача и сопровождение заявки, коммуникация с институтом развития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9317736" y="3703320"/>
            <a:ext cx="4480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9509760" y="2148840"/>
            <a:ext cx="2066544" cy="3566160"/>
          </a:xfrm>
          <a:prstGeom prst="roundRect">
            <a:avLst>
              <a:gd name="adj" fmla="val 3540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9692640" y="2377440"/>
            <a:ext cx="17007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4CE8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3000" dirty="0"/>
          </a:p>
        </p:txBody>
      </p:sp>
      <p:sp>
        <p:nvSpPr>
          <p:cNvPr id="33" name="Text 31"/>
          <p:cNvSpPr/>
          <p:nvPr/>
        </p:nvSpPr>
        <p:spPr>
          <a:xfrm>
            <a:off x="9692640" y="3063240"/>
            <a:ext cx="170078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финансирования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9692640" y="3794760"/>
            <a:ext cx="1700784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решения, подписание договора, старт финансирования проекта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06026" y="419252"/>
            <a:ext cx="69952" cy="101041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Shape 1"/>
          <p:cNvSpPr/>
          <p:nvPr/>
        </p:nvSpPr>
        <p:spPr>
          <a:xfrm>
            <a:off x="9914839" y="372618"/>
            <a:ext cx="69952" cy="147676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4" name="Shape 2"/>
          <p:cNvSpPr/>
          <p:nvPr/>
        </p:nvSpPr>
        <p:spPr>
          <a:xfrm>
            <a:off x="10023653" y="318211"/>
            <a:ext cx="69952" cy="20208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5" name="Shape 3"/>
          <p:cNvSpPr/>
          <p:nvPr/>
        </p:nvSpPr>
        <p:spPr>
          <a:xfrm>
            <a:off x="10132466" y="256032"/>
            <a:ext cx="69952" cy="26426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6" name="Text 4"/>
          <p:cNvSpPr/>
          <p:nvPr/>
        </p:nvSpPr>
        <p:spPr>
          <a:xfrm>
            <a:off x="10319004" y="224942"/>
            <a:ext cx="1321308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63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</a:t>
            </a:r>
            <a:endParaRPr lang="en-US" sz="1063" dirty="0"/>
          </a:p>
        </p:txBody>
      </p:sp>
      <p:sp>
        <p:nvSpPr>
          <p:cNvPr id="7" name="Text 5"/>
          <p:cNvSpPr/>
          <p:nvPr/>
        </p:nvSpPr>
        <p:spPr>
          <a:xfrm>
            <a:off x="10319004" y="403708"/>
            <a:ext cx="132130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80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680" dirty="0"/>
          </a:p>
        </p:txBody>
      </p:sp>
      <p:sp>
        <p:nvSpPr>
          <p:cNvPr id="8" name="Text 6"/>
          <p:cNvSpPr/>
          <p:nvPr/>
        </p:nvSpPr>
        <p:spPr>
          <a:xfrm>
            <a:off x="548640" y="457200"/>
            <a:ext cx="9144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МЫ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74980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TAU INVEST SOLUTIONS — ВАШ ПАРТНЁР ПОЛНОГО ЦИКЛА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548640" y="137160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i="1" dirty="0">
                <a:solidFill>
                  <a:srgbClr val="0E8A8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Stop Shop для иностранных инвесторов в Казахстане — финансирование через БРК, «Даму», QIC и KazakhExport входит в комплекс из восьми услуг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2057400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749808" y="220370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49808" y="2587752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Генеральный подряд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49808" y="3044952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 заводы и склады любой сложности. 20 лет опыта на рынке Казахстана.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364992" y="2057400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566160" y="220370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3566160" y="2587752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Административный ресурс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566160" y="3044952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Сильные связи на всех уровнях. Решаем вопросы с госорганами быстро.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81344" y="2057400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0B4A4E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382512" y="220370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9A22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6382512" y="2587752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Финансирование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382512" y="3044952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8FC7C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Льготные кредиты, гарантии и страхование через БРК, «Даму», QIC и KazakhExport.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8997696" y="2057400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9198864" y="2203704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9198864" y="2587752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Регистрация в СЭЗ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9198864" y="3044952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Получение статуса участника СЭЗ под ключ, включая земельные и разрешительные процедуры.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4041648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749808" y="418795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749808" y="457200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Релокация персонала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49808" y="5029200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Визы, жильё, школы, медицина для инвестора и его сотрудников.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364992" y="4041648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3566160" y="418795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3566160" y="457200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Юридическое сопровождение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3566160" y="5029200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Структурирование сделок, налоговая оптимизация, казахстанское право.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181344" y="4041648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6382512" y="418795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6382512" y="457200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Подбор поставщиков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6382512" y="5029200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Местная сеть поставщиков сырья, комплектующих и услуг.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8997696" y="4041648"/>
            <a:ext cx="2615184" cy="1783080"/>
          </a:xfrm>
          <a:prstGeom prst="roundRect">
            <a:avLst>
              <a:gd name="adj" fmla="val 359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C3A">
                <a:alpha val="28000"/>
              </a:srgbClr>
            </a:outerShdw>
          </a:effectLst>
        </p:spPr>
      </p:sp>
      <p:sp>
        <p:nvSpPr>
          <p:cNvPr id="40" name="Text 38"/>
          <p:cNvSpPr/>
          <p:nvPr/>
        </p:nvSpPr>
        <p:spPr>
          <a:xfrm>
            <a:off x="9198864" y="4187952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E8A8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700" dirty="0"/>
          </a:p>
        </p:txBody>
      </p:sp>
      <p:sp>
        <p:nvSpPr>
          <p:cNvPr id="41" name="Text 39"/>
          <p:cNvSpPr/>
          <p:nvPr/>
        </p:nvSpPr>
        <p:spPr>
          <a:xfrm>
            <a:off x="9198864" y="457200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0B4A4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Постинвестиционная поддержка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9198864" y="5029200"/>
            <a:ext cx="221284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B66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GR, операционные вопросы, расширение бизнеса в регионе.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11274552" y="6355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0B4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2026-07-22T11:55:16Z</dcterms:created>
  <dcterms:modified xsi:type="dcterms:W3CDTF">2026-07-22T11:55:16Z</dcterms:modified>
</cp:coreProperties>
</file>