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D6E8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5488" y="347472"/>
            <a:ext cx="8046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60" kern="0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</a:t>
            </a:r>
            <a:pPr indent="0" marL="0">
              <a:buNone/>
            </a:pPr>
            <a:r>
              <a:rPr lang="en-US" sz="1300" b="1" spc="160" kern="0" dirty="0">
                <a:solidFill>
                  <a:srgbClr val="CC20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 </a:t>
            </a:r>
            <a:pPr indent="0" marL="0">
              <a:buNone/>
            </a:pPr>
            <a:r>
              <a:rPr lang="en-US" sz="1300" b="1" spc="160" kern="0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SOLUTIONS </a:t>
            </a:r>
            <a:pPr indent="0" marL="0">
              <a:buNone/>
            </a:pPr>
            <a:r>
              <a:rPr lang="en-US" sz="1300" spc="160" kern="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ПРЕДСТАВЛЯЕТ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457200" y="676656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100" b="1" spc="50" kern="0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СЭЗ ПАВЛОДАР</a:t>
            </a:r>
            <a:endParaRPr lang="en-US" sz="4100" dirty="0"/>
          </a:p>
        </p:txBody>
      </p:sp>
      <p:sp>
        <p:nvSpPr>
          <p:cNvPr id="4" name="Text 2"/>
          <p:cNvSpPr/>
          <p:nvPr/>
        </p:nvSpPr>
        <p:spPr>
          <a:xfrm>
            <a:off x="475488" y="1371600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i="1" dirty="0">
                <a:solidFill>
                  <a:srgbClr val="083A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Индустриальная зона в самом центре Евразии — между Россией и Китаем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457200" y="1938528"/>
            <a:ext cx="178308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9CC3E0"/>
            </a:solidFill>
            <a:prstDash val="solid"/>
          </a:ln>
          <a:effectLst>
            <a:outerShdw sx="100000" sy="100000" kx="0" ky="0" algn="bl" rotWithShape="0" blurRad="76200" dist="25400" dir="5400000">
              <a:srgbClr val="8FB7D6">
                <a:alpha val="35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457200" y="2103120"/>
            <a:ext cx="1783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83A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1200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60320"/>
            <a:ext cx="1783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55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га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2834640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земель под</a:t>
            </a:r>
            <a:endParaRPr lang="en-US" sz="95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резидентов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2359152" y="1938528"/>
            <a:ext cx="178308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9CC3E0"/>
            </a:solidFill>
            <a:prstDash val="solid"/>
          </a:ln>
          <a:effectLst>
            <a:outerShdw sx="100000" sy="100000" kx="0" ky="0" algn="bl" rotWithShape="0" blurRad="76200" dist="25400" dir="5400000">
              <a:srgbClr val="8FB7D6">
                <a:alpha val="35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2359152" y="2103120"/>
            <a:ext cx="1783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83A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0%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2359152" y="2651760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КПН, налог на</a:t>
            </a:r>
            <a:endParaRPr lang="en-US" sz="95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имущество, НДС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4261104" y="1938528"/>
            <a:ext cx="178308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9CC3E0"/>
            </a:solidFill>
            <a:prstDash val="solid"/>
          </a:ln>
          <a:effectLst>
            <a:outerShdw sx="100000" sy="100000" kx="0" ky="0" algn="bl" rotWithShape="0" blurRad="76200" dist="25400" dir="5400000">
              <a:srgbClr val="8FB7D6">
                <a:alpha val="35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4261104" y="2103120"/>
            <a:ext cx="1783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83A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4261104" y="2560320"/>
            <a:ext cx="1783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55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резидентов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261104" y="2834640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действующих</a:t>
            </a:r>
            <a:endParaRPr lang="en-US" sz="95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проектов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6163056" y="1938528"/>
            <a:ext cx="178308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9CC3E0"/>
            </a:solidFill>
            <a:prstDash val="solid"/>
          </a:ln>
          <a:effectLst>
            <a:outerShdw sx="100000" sy="100000" kx="0" ky="0" algn="bl" rotWithShape="0" blurRad="76200" dist="25400" dir="5400000">
              <a:srgbClr val="8FB7D6">
                <a:alpha val="35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6163056" y="2103120"/>
            <a:ext cx="1783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83A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2011</a:t>
            </a:r>
            <a:endParaRPr lang="en-US" sz="2800" dirty="0"/>
          </a:p>
        </p:txBody>
      </p:sp>
      <p:sp>
        <p:nvSpPr>
          <p:cNvPr id="18" name="Text 16"/>
          <p:cNvSpPr/>
          <p:nvPr/>
        </p:nvSpPr>
        <p:spPr>
          <a:xfrm>
            <a:off x="6163056" y="2560320"/>
            <a:ext cx="1783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55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год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163056" y="2834640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основания —</a:t>
            </a:r>
            <a:endParaRPr lang="en-US" sz="95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зона уже работает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475488" y="3767328"/>
            <a:ext cx="6766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Крупнейшая индустриальная площадка Казахстана для химии, нефтехимии и металлургии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7360920" y="4562856"/>
            <a:ext cx="41148" cy="6400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22" name="Shape 20"/>
          <p:cNvSpPr/>
          <p:nvPr/>
        </p:nvSpPr>
        <p:spPr>
          <a:xfrm>
            <a:off x="7418527" y="4517136"/>
            <a:ext cx="41148" cy="10972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23" name="Shape 21"/>
          <p:cNvSpPr/>
          <p:nvPr/>
        </p:nvSpPr>
        <p:spPr>
          <a:xfrm>
            <a:off x="7476134" y="4462272"/>
            <a:ext cx="41148" cy="164592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24" name="Shape 22"/>
          <p:cNvSpPr/>
          <p:nvPr/>
        </p:nvSpPr>
        <p:spPr>
          <a:xfrm>
            <a:off x="7533742" y="4398264"/>
            <a:ext cx="41148" cy="228600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25" name="Shape 23"/>
          <p:cNvSpPr/>
          <p:nvPr/>
        </p:nvSpPr>
        <p:spPr>
          <a:xfrm>
            <a:off x="7591349" y="4334256"/>
            <a:ext cx="41148" cy="29260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26" name="Shape 24"/>
          <p:cNvSpPr/>
          <p:nvPr/>
        </p:nvSpPr>
        <p:spPr>
          <a:xfrm>
            <a:off x="7648956" y="4398264"/>
            <a:ext cx="41148" cy="228600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27" name="Shape 25"/>
          <p:cNvSpPr/>
          <p:nvPr/>
        </p:nvSpPr>
        <p:spPr>
          <a:xfrm>
            <a:off x="7706563" y="4462272"/>
            <a:ext cx="41148" cy="164592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28" name="Shape 26"/>
          <p:cNvSpPr/>
          <p:nvPr/>
        </p:nvSpPr>
        <p:spPr>
          <a:xfrm>
            <a:off x="7764170" y="4517136"/>
            <a:ext cx="41148" cy="10972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29" name="Shape 27"/>
          <p:cNvSpPr/>
          <p:nvPr/>
        </p:nvSpPr>
        <p:spPr>
          <a:xfrm>
            <a:off x="7821778" y="4562856"/>
            <a:ext cx="41148" cy="6400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30" name="Text 28"/>
          <p:cNvSpPr/>
          <p:nvPr/>
        </p:nvSpPr>
        <p:spPr>
          <a:xfrm>
            <a:off x="7342632" y="4672584"/>
            <a:ext cx="1737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</a:t>
            </a:r>
            <a:pPr algn="l" indent="0" marL="0">
              <a:buNone/>
            </a:pPr>
            <a:r>
              <a:rPr lang="en-US" sz="1050" b="1" dirty="0">
                <a:solidFill>
                  <a:srgbClr val="CC20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7342632" y="4814316"/>
            <a:ext cx="17373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620" spc="100" kern="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62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D6E8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spc="50" kern="0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РЕЗИДЕНТЫ СЭЗ «ПАВЛОДАР»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457200" y="71323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155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 действующих проектов — от нефтехимии до металлургии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457200" y="960120"/>
            <a:ext cx="1609344" cy="1261872"/>
          </a:xfrm>
          <a:prstGeom prst="rect">
            <a:avLst/>
          </a:prstGeom>
          <a:solidFill>
            <a:srgbClr val="FFFFFF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94360" y="1078992"/>
            <a:ext cx="365760" cy="365760"/>
          </a:xfrm>
          <a:prstGeom prst="ellipse">
            <a:avLst/>
          </a:prstGeom>
          <a:solidFill>
            <a:srgbClr val="083A5D"/>
          </a:solidFill>
          <a:ln/>
        </p:spPr>
      </p:sp>
      <p:sp>
        <p:nvSpPr>
          <p:cNvPr id="6" name="Text 4"/>
          <p:cNvSpPr/>
          <p:nvPr/>
        </p:nvSpPr>
        <p:spPr>
          <a:xfrm>
            <a:off x="594360" y="107899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4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</a:t>
            </a:r>
            <a:endParaRPr lang="en-US" sz="1040" dirty="0"/>
          </a:p>
        </p:txBody>
      </p:sp>
      <p:sp>
        <p:nvSpPr>
          <p:cNvPr id="7" name="Text 5"/>
          <p:cNvSpPr/>
          <p:nvPr/>
        </p:nvSpPr>
        <p:spPr>
          <a:xfrm>
            <a:off x="548640" y="1508760"/>
            <a:ext cx="142646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6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УПНК-ПВ</a:t>
            </a:r>
            <a:endParaRPr lang="en-US" sz="960" dirty="0"/>
          </a:p>
        </p:txBody>
      </p:sp>
      <p:sp>
        <p:nvSpPr>
          <p:cNvPr id="8" name="Text 6"/>
          <p:cNvSpPr/>
          <p:nvPr/>
        </p:nvSpPr>
        <p:spPr>
          <a:xfrm>
            <a:off x="548640" y="1801368"/>
            <a:ext cx="14264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80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Прокалённый нефтяной кокс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2157984" y="960120"/>
            <a:ext cx="1609344" cy="1261872"/>
          </a:xfrm>
          <a:prstGeom prst="rect">
            <a:avLst/>
          </a:prstGeom>
          <a:solidFill>
            <a:srgbClr val="FFFFFF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295144" y="1078992"/>
            <a:ext cx="365760" cy="365760"/>
          </a:xfrm>
          <a:prstGeom prst="ellipse">
            <a:avLst/>
          </a:prstGeom>
          <a:solidFill>
            <a:srgbClr val="083A5D"/>
          </a:solidFill>
          <a:ln/>
        </p:spPr>
      </p:sp>
      <p:sp>
        <p:nvSpPr>
          <p:cNvPr id="11" name="Text 9"/>
          <p:cNvSpPr/>
          <p:nvPr/>
        </p:nvSpPr>
        <p:spPr>
          <a:xfrm>
            <a:off x="2295144" y="107899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4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</a:t>
            </a:r>
            <a:endParaRPr lang="en-US" sz="1040" dirty="0"/>
          </a:p>
        </p:txBody>
      </p:sp>
      <p:sp>
        <p:nvSpPr>
          <p:cNvPr id="12" name="Text 10"/>
          <p:cNvSpPr/>
          <p:nvPr/>
        </p:nvSpPr>
        <p:spPr>
          <a:xfrm>
            <a:off x="2249424" y="1508760"/>
            <a:ext cx="142646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6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Каустик</a:t>
            </a:r>
            <a:endParaRPr lang="en-US" sz="960" dirty="0"/>
          </a:p>
        </p:txBody>
      </p:sp>
      <p:sp>
        <p:nvSpPr>
          <p:cNvPr id="13" name="Text 11"/>
          <p:cNvSpPr/>
          <p:nvPr/>
        </p:nvSpPr>
        <p:spPr>
          <a:xfrm>
            <a:off x="2249424" y="1801368"/>
            <a:ext cx="14264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80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Каустическая сода, хлор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3858768" y="960120"/>
            <a:ext cx="1609344" cy="1261872"/>
          </a:xfrm>
          <a:prstGeom prst="rect">
            <a:avLst/>
          </a:prstGeom>
          <a:solidFill>
            <a:srgbClr val="FFFFFF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995928" y="1078992"/>
            <a:ext cx="365760" cy="365760"/>
          </a:xfrm>
          <a:prstGeom prst="ellipse">
            <a:avLst/>
          </a:prstGeom>
          <a:solidFill>
            <a:srgbClr val="083A5D"/>
          </a:solidFill>
          <a:ln/>
        </p:spPr>
      </p:sp>
      <p:sp>
        <p:nvSpPr>
          <p:cNvPr id="16" name="Text 14"/>
          <p:cNvSpPr/>
          <p:nvPr/>
        </p:nvSpPr>
        <p:spPr>
          <a:xfrm>
            <a:off x="3995928" y="107899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4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</a:t>
            </a:r>
            <a:endParaRPr lang="en-US" sz="1040" dirty="0"/>
          </a:p>
        </p:txBody>
      </p:sp>
      <p:sp>
        <p:nvSpPr>
          <p:cNvPr id="17" name="Text 15"/>
          <p:cNvSpPr/>
          <p:nvPr/>
        </p:nvSpPr>
        <p:spPr>
          <a:xfrm>
            <a:off x="3950208" y="1508760"/>
            <a:ext cx="142646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6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Вектор Павлодар</a:t>
            </a:r>
            <a:endParaRPr lang="en-US" sz="960" dirty="0"/>
          </a:p>
        </p:txBody>
      </p:sp>
      <p:sp>
        <p:nvSpPr>
          <p:cNvPr id="18" name="Text 16"/>
          <p:cNvSpPr/>
          <p:nvPr/>
        </p:nvSpPr>
        <p:spPr>
          <a:xfrm>
            <a:off x="3950208" y="1801368"/>
            <a:ext cx="14264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80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Диски из алюминиевых сплавов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5559552" y="960120"/>
            <a:ext cx="1609344" cy="1261872"/>
          </a:xfrm>
          <a:prstGeom prst="rect">
            <a:avLst/>
          </a:prstGeom>
          <a:solidFill>
            <a:srgbClr val="FFFFFF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696712" y="1078992"/>
            <a:ext cx="365760" cy="365760"/>
          </a:xfrm>
          <a:prstGeom prst="ellipse">
            <a:avLst/>
          </a:prstGeom>
          <a:solidFill>
            <a:srgbClr val="083A5D"/>
          </a:solidFill>
          <a:ln/>
        </p:spPr>
      </p:sp>
      <p:sp>
        <p:nvSpPr>
          <p:cNvPr id="21" name="Text 19"/>
          <p:cNvSpPr/>
          <p:nvPr/>
        </p:nvSpPr>
        <p:spPr>
          <a:xfrm>
            <a:off x="5696712" y="107899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4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</a:t>
            </a:r>
            <a:endParaRPr lang="en-US" sz="1040" dirty="0"/>
          </a:p>
        </p:txBody>
      </p:sp>
      <p:sp>
        <p:nvSpPr>
          <p:cNvPr id="22" name="Text 20"/>
          <p:cNvSpPr/>
          <p:nvPr/>
        </p:nvSpPr>
        <p:spPr>
          <a:xfrm>
            <a:off x="5650992" y="1508760"/>
            <a:ext cx="142646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6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АгроХимПрогресс</a:t>
            </a:r>
            <a:endParaRPr lang="en-US" sz="960" dirty="0"/>
          </a:p>
        </p:txBody>
      </p:sp>
      <p:sp>
        <p:nvSpPr>
          <p:cNvPr id="23" name="Text 21"/>
          <p:cNvSpPr/>
          <p:nvPr/>
        </p:nvSpPr>
        <p:spPr>
          <a:xfrm>
            <a:off x="5650992" y="1801368"/>
            <a:ext cx="14264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80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Гербициды и пестициды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7260336" y="960120"/>
            <a:ext cx="1609344" cy="1261872"/>
          </a:xfrm>
          <a:prstGeom prst="rect">
            <a:avLst/>
          </a:prstGeom>
          <a:solidFill>
            <a:srgbClr val="FFFFFF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397496" y="1078992"/>
            <a:ext cx="365760" cy="365760"/>
          </a:xfrm>
          <a:prstGeom prst="ellipse">
            <a:avLst/>
          </a:prstGeom>
          <a:solidFill>
            <a:srgbClr val="083A5D"/>
          </a:solidFill>
          <a:ln/>
        </p:spPr>
      </p:sp>
      <p:sp>
        <p:nvSpPr>
          <p:cNvPr id="26" name="Text 24"/>
          <p:cNvSpPr/>
          <p:nvPr/>
        </p:nvSpPr>
        <p:spPr>
          <a:xfrm>
            <a:off x="7397496" y="107899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4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</a:t>
            </a:r>
            <a:endParaRPr lang="en-US" sz="1040" dirty="0"/>
          </a:p>
        </p:txBody>
      </p:sp>
      <p:sp>
        <p:nvSpPr>
          <p:cNvPr id="27" name="Text 25"/>
          <p:cNvSpPr/>
          <p:nvPr/>
        </p:nvSpPr>
        <p:spPr>
          <a:xfrm>
            <a:off x="7351776" y="1508760"/>
            <a:ext cx="142646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6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LeichtMetall KZ</a:t>
            </a:r>
            <a:endParaRPr lang="en-US" sz="960" dirty="0"/>
          </a:p>
        </p:txBody>
      </p:sp>
      <p:sp>
        <p:nvSpPr>
          <p:cNvPr id="28" name="Text 26"/>
          <p:cNvSpPr/>
          <p:nvPr/>
        </p:nvSpPr>
        <p:spPr>
          <a:xfrm>
            <a:off x="7351776" y="1801368"/>
            <a:ext cx="14264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80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Легированный алюминий</a:t>
            </a:r>
            <a:endParaRPr lang="en-US" sz="800" dirty="0"/>
          </a:p>
        </p:txBody>
      </p:sp>
      <p:sp>
        <p:nvSpPr>
          <p:cNvPr id="29" name="Shape 27"/>
          <p:cNvSpPr/>
          <p:nvPr/>
        </p:nvSpPr>
        <p:spPr>
          <a:xfrm>
            <a:off x="457200" y="2313432"/>
            <a:ext cx="1609344" cy="1261872"/>
          </a:xfrm>
          <a:prstGeom prst="rect">
            <a:avLst/>
          </a:prstGeom>
          <a:solidFill>
            <a:srgbClr val="FFFFFF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94360" y="2432304"/>
            <a:ext cx="365760" cy="365760"/>
          </a:xfrm>
          <a:prstGeom prst="ellipse">
            <a:avLst/>
          </a:prstGeom>
          <a:solidFill>
            <a:srgbClr val="083A5D"/>
          </a:solidFill>
          <a:ln/>
        </p:spPr>
      </p:sp>
      <p:sp>
        <p:nvSpPr>
          <p:cNvPr id="31" name="Text 29"/>
          <p:cNvSpPr/>
          <p:nvPr/>
        </p:nvSpPr>
        <p:spPr>
          <a:xfrm>
            <a:off x="594360" y="243230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4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</a:t>
            </a:r>
            <a:endParaRPr lang="en-US" sz="1040" dirty="0"/>
          </a:p>
        </p:txBody>
      </p:sp>
      <p:sp>
        <p:nvSpPr>
          <p:cNvPr id="32" name="Text 30"/>
          <p:cNvSpPr/>
          <p:nvPr/>
        </p:nvSpPr>
        <p:spPr>
          <a:xfrm>
            <a:off x="548640" y="2862072"/>
            <a:ext cx="142646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6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Kazcenospheres</a:t>
            </a:r>
            <a:endParaRPr lang="en-US" sz="960" dirty="0"/>
          </a:p>
        </p:txBody>
      </p:sp>
      <p:sp>
        <p:nvSpPr>
          <p:cNvPr id="33" name="Text 31"/>
          <p:cNvSpPr/>
          <p:nvPr/>
        </p:nvSpPr>
        <p:spPr>
          <a:xfrm>
            <a:off x="548640" y="3154680"/>
            <a:ext cx="14264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80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Алюмосиликатная микросфера</a:t>
            </a:r>
            <a:endParaRPr lang="en-US" sz="800" dirty="0"/>
          </a:p>
        </p:txBody>
      </p:sp>
      <p:sp>
        <p:nvSpPr>
          <p:cNvPr id="34" name="Shape 32"/>
          <p:cNvSpPr/>
          <p:nvPr/>
        </p:nvSpPr>
        <p:spPr>
          <a:xfrm>
            <a:off x="2157984" y="2313432"/>
            <a:ext cx="1609344" cy="1261872"/>
          </a:xfrm>
          <a:prstGeom prst="rect">
            <a:avLst/>
          </a:prstGeom>
          <a:solidFill>
            <a:srgbClr val="FFFFFF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2295144" y="2432304"/>
            <a:ext cx="365760" cy="365760"/>
          </a:xfrm>
          <a:prstGeom prst="ellipse">
            <a:avLst/>
          </a:prstGeom>
          <a:solidFill>
            <a:srgbClr val="083A5D"/>
          </a:solidFill>
          <a:ln/>
        </p:spPr>
      </p:sp>
      <p:sp>
        <p:nvSpPr>
          <p:cNvPr id="36" name="Text 34"/>
          <p:cNvSpPr/>
          <p:nvPr/>
        </p:nvSpPr>
        <p:spPr>
          <a:xfrm>
            <a:off x="2295144" y="243230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4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</a:t>
            </a:r>
            <a:endParaRPr lang="en-US" sz="1040" dirty="0"/>
          </a:p>
        </p:txBody>
      </p:sp>
      <p:sp>
        <p:nvSpPr>
          <p:cNvPr id="37" name="Text 35"/>
          <p:cNvSpPr/>
          <p:nvPr/>
        </p:nvSpPr>
        <p:spPr>
          <a:xfrm>
            <a:off x="2249424" y="2862072"/>
            <a:ext cx="142646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6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Evooil Kazakhstan</a:t>
            </a:r>
            <a:endParaRPr lang="en-US" sz="960" dirty="0"/>
          </a:p>
        </p:txBody>
      </p:sp>
      <p:sp>
        <p:nvSpPr>
          <p:cNvPr id="38" name="Text 36"/>
          <p:cNvSpPr/>
          <p:nvPr/>
        </p:nvSpPr>
        <p:spPr>
          <a:xfrm>
            <a:off x="2249424" y="3154680"/>
            <a:ext cx="14264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80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Моторные масла и смазки</a:t>
            </a:r>
            <a:endParaRPr lang="en-US" sz="800" dirty="0"/>
          </a:p>
        </p:txBody>
      </p:sp>
      <p:sp>
        <p:nvSpPr>
          <p:cNvPr id="39" name="Shape 37"/>
          <p:cNvSpPr/>
          <p:nvPr/>
        </p:nvSpPr>
        <p:spPr>
          <a:xfrm>
            <a:off x="3858768" y="2313432"/>
            <a:ext cx="1609344" cy="1261872"/>
          </a:xfrm>
          <a:prstGeom prst="rect">
            <a:avLst/>
          </a:prstGeom>
          <a:solidFill>
            <a:srgbClr val="FFFFFF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3995928" y="2432304"/>
            <a:ext cx="365760" cy="365760"/>
          </a:xfrm>
          <a:prstGeom prst="ellipse">
            <a:avLst/>
          </a:prstGeom>
          <a:solidFill>
            <a:srgbClr val="083A5D"/>
          </a:solidFill>
          <a:ln/>
        </p:spPr>
      </p:sp>
      <p:sp>
        <p:nvSpPr>
          <p:cNvPr id="41" name="Text 39"/>
          <p:cNvSpPr/>
          <p:nvPr/>
        </p:nvSpPr>
        <p:spPr>
          <a:xfrm>
            <a:off x="3995928" y="243230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4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</a:t>
            </a:r>
            <a:endParaRPr lang="en-US" sz="1040" dirty="0"/>
          </a:p>
        </p:txBody>
      </p:sp>
      <p:sp>
        <p:nvSpPr>
          <p:cNvPr id="42" name="Text 40"/>
          <p:cNvSpPr/>
          <p:nvPr/>
        </p:nvSpPr>
        <p:spPr>
          <a:xfrm>
            <a:off x="3950208" y="2862072"/>
            <a:ext cx="142646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6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Северхим</a:t>
            </a:r>
            <a:endParaRPr lang="en-US" sz="960" dirty="0"/>
          </a:p>
        </p:txBody>
      </p:sp>
      <p:sp>
        <p:nvSpPr>
          <p:cNvPr id="43" name="Text 41"/>
          <p:cNvSpPr/>
          <p:nvPr/>
        </p:nvSpPr>
        <p:spPr>
          <a:xfrm>
            <a:off x="3950208" y="3154680"/>
            <a:ext cx="14264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80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Дизельная фракция, нафта, гудрон</a:t>
            </a:r>
            <a:endParaRPr lang="en-US" sz="800" dirty="0"/>
          </a:p>
        </p:txBody>
      </p:sp>
      <p:sp>
        <p:nvSpPr>
          <p:cNvPr id="44" name="Shape 42"/>
          <p:cNvSpPr/>
          <p:nvPr/>
        </p:nvSpPr>
        <p:spPr>
          <a:xfrm>
            <a:off x="5559552" y="2313432"/>
            <a:ext cx="1609344" cy="1261872"/>
          </a:xfrm>
          <a:prstGeom prst="rect">
            <a:avLst/>
          </a:prstGeom>
          <a:solidFill>
            <a:srgbClr val="FFFFFF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5696712" y="2432304"/>
            <a:ext cx="365760" cy="365760"/>
          </a:xfrm>
          <a:prstGeom prst="ellipse">
            <a:avLst/>
          </a:prstGeom>
          <a:solidFill>
            <a:srgbClr val="083A5D"/>
          </a:solidFill>
          <a:ln/>
        </p:spPr>
      </p:sp>
      <p:sp>
        <p:nvSpPr>
          <p:cNvPr id="46" name="Text 44"/>
          <p:cNvSpPr/>
          <p:nvPr/>
        </p:nvSpPr>
        <p:spPr>
          <a:xfrm>
            <a:off x="5696712" y="243230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4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1040" dirty="0"/>
          </a:p>
        </p:txBody>
      </p:sp>
      <p:sp>
        <p:nvSpPr>
          <p:cNvPr id="47" name="Text 45"/>
          <p:cNvSpPr/>
          <p:nvPr/>
        </p:nvSpPr>
        <p:spPr>
          <a:xfrm>
            <a:off x="5650992" y="2862072"/>
            <a:ext cx="142646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6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AKP Group</a:t>
            </a:r>
            <a:endParaRPr lang="en-US" sz="960" dirty="0"/>
          </a:p>
        </p:txBody>
      </p:sp>
      <p:sp>
        <p:nvSpPr>
          <p:cNvPr id="48" name="Text 46"/>
          <p:cNvSpPr/>
          <p:nvPr/>
        </p:nvSpPr>
        <p:spPr>
          <a:xfrm>
            <a:off x="5650992" y="3154680"/>
            <a:ext cx="14264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80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Изоляторы высокого напряжения</a:t>
            </a:r>
            <a:endParaRPr lang="en-US" sz="800" dirty="0"/>
          </a:p>
        </p:txBody>
      </p:sp>
      <p:sp>
        <p:nvSpPr>
          <p:cNvPr id="49" name="Shape 47"/>
          <p:cNvSpPr/>
          <p:nvPr/>
        </p:nvSpPr>
        <p:spPr>
          <a:xfrm>
            <a:off x="7260336" y="2313432"/>
            <a:ext cx="1609344" cy="1261872"/>
          </a:xfrm>
          <a:prstGeom prst="rect">
            <a:avLst/>
          </a:prstGeom>
          <a:solidFill>
            <a:srgbClr val="FFFFFF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7397496" y="2432304"/>
            <a:ext cx="365760" cy="365760"/>
          </a:xfrm>
          <a:prstGeom prst="ellipse">
            <a:avLst/>
          </a:prstGeom>
          <a:solidFill>
            <a:srgbClr val="083A5D"/>
          </a:solidFill>
          <a:ln/>
        </p:spPr>
      </p:sp>
      <p:sp>
        <p:nvSpPr>
          <p:cNvPr id="51" name="Text 49"/>
          <p:cNvSpPr/>
          <p:nvPr/>
        </p:nvSpPr>
        <p:spPr>
          <a:xfrm>
            <a:off x="7397496" y="243230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4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</a:t>
            </a:r>
            <a:endParaRPr lang="en-US" sz="1040" dirty="0"/>
          </a:p>
        </p:txBody>
      </p:sp>
      <p:sp>
        <p:nvSpPr>
          <p:cNvPr id="52" name="Text 50"/>
          <p:cNvSpPr/>
          <p:nvPr/>
        </p:nvSpPr>
        <p:spPr>
          <a:xfrm>
            <a:off x="7351776" y="2862072"/>
            <a:ext cx="142646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6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Unimetals</a:t>
            </a:r>
            <a:endParaRPr lang="en-US" sz="960" dirty="0"/>
          </a:p>
        </p:txBody>
      </p:sp>
      <p:sp>
        <p:nvSpPr>
          <p:cNvPr id="53" name="Text 51"/>
          <p:cNvSpPr/>
          <p:nvPr/>
        </p:nvSpPr>
        <p:spPr>
          <a:xfrm>
            <a:off x="7351776" y="3154680"/>
            <a:ext cx="14264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80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Алюминиевые слитки и сплавы</a:t>
            </a:r>
            <a:endParaRPr lang="en-US" sz="800" dirty="0"/>
          </a:p>
        </p:txBody>
      </p:sp>
      <p:sp>
        <p:nvSpPr>
          <p:cNvPr id="54" name="Shape 52"/>
          <p:cNvSpPr/>
          <p:nvPr/>
        </p:nvSpPr>
        <p:spPr>
          <a:xfrm>
            <a:off x="457200" y="3721608"/>
            <a:ext cx="8229600" cy="347472"/>
          </a:xfrm>
          <a:prstGeom prst="rect">
            <a:avLst/>
          </a:prstGeom>
          <a:solidFill>
            <a:srgbClr val="B9D9EF"/>
          </a:solidFill>
          <a:ln/>
        </p:spPr>
      </p:sp>
      <p:sp>
        <p:nvSpPr>
          <p:cNvPr id="55" name="Text 53"/>
          <p:cNvSpPr/>
          <p:nvPr/>
        </p:nvSpPr>
        <p:spPr>
          <a:xfrm>
            <a:off x="457200" y="3721608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i="1" dirty="0">
                <a:solidFill>
                  <a:srgbClr val="083A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Всего 25 резидентов  •  Более 100 видов продукции  •  Экспорт в 15+ стран</a:t>
            </a:r>
            <a:endParaRPr lang="en-US" sz="1050" dirty="0"/>
          </a:p>
        </p:txBody>
      </p:sp>
      <p:sp>
        <p:nvSpPr>
          <p:cNvPr id="56" name="Shape 54"/>
          <p:cNvSpPr/>
          <p:nvPr/>
        </p:nvSpPr>
        <p:spPr>
          <a:xfrm>
            <a:off x="7360920" y="4562856"/>
            <a:ext cx="41148" cy="6400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57" name="Shape 55"/>
          <p:cNvSpPr/>
          <p:nvPr/>
        </p:nvSpPr>
        <p:spPr>
          <a:xfrm>
            <a:off x="7418527" y="4517136"/>
            <a:ext cx="41148" cy="10972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58" name="Shape 56"/>
          <p:cNvSpPr/>
          <p:nvPr/>
        </p:nvSpPr>
        <p:spPr>
          <a:xfrm>
            <a:off x="7476134" y="4462272"/>
            <a:ext cx="41148" cy="164592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59" name="Shape 57"/>
          <p:cNvSpPr/>
          <p:nvPr/>
        </p:nvSpPr>
        <p:spPr>
          <a:xfrm>
            <a:off x="7533742" y="4398264"/>
            <a:ext cx="41148" cy="228600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60" name="Shape 58"/>
          <p:cNvSpPr/>
          <p:nvPr/>
        </p:nvSpPr>
        <p:spPr>
          <a:xfrm>
            <a:off x="7591349" y="4334256"/>
            <a:ext cx="41148" cy="29260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61" name="Shape 59"/>
          <p:cNvSpPr/>
          <p:nvPr/>
        </p:nvSpPr>
        <p:spPr>
          <a:xfrm>
            <a:off x="7648956" y="4398264"/>
            <a:ext cx="41148" cy="228600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62" name="Shape 60"/>
          <p:cNvSpPr/>
          <p:nvPr/>
        </p:nvSpPr>
        <p:spPr>
          <a:xfrm>
            <a:off x="7706563" y="4462272"/>
            <a:ext cx="41148" cy="164592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63" name="Shape 61"/>
          <p:cNvSpPr/>
          <p:nvPr/>
        </p:nvSpPr>
        <p:spPr>
          <a:xfrm>
            <a:off x="7764170" y="4517136"/>
            <a:ext cx="41148" cy="10972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64" name="Shape 62"/>
          <p:cNvSpPr/>
          <p:nvPr/>
        </p:nvSpPr>
        <p:spPr>
          <a:xfrm>
            <a:off x="7821778" y="4562856"/>
            <a:ext cx="41148" cy="6400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65" name="Text 63"/>
          <p:cNvSpPr/>
          <p:nvPr/>
        </p:nvSpPr>
        <p:spPr>
          <a:xfrm>
            <a:off x="7342632" y="4672584"/>
            <a:ext cx="1737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</a:t>
            </a:r>
            <a:pPr algn="l" indent="0" marL="0">
              <a:buNone/>
            </a:pPr>
            <a:r>
              <a:rPr lang="en-US" sz="1050" b="1" dirty="0">
                <a:solidFill>
                  <a:srgbClr val="CC20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</a:t>
            </a:r>
            <a:endParaRPr lang="en-US" sz="1050" dirty="0"/>
          </a:p>
        </p:txBody>
      </p:sp>
      <p:sp>
        <p:nvSpPr>
          <p:cNvPr id="66" name="Text 64"/>
          <p:cNvSpPr/>
          <p:nvPr/>
        </p:nvSpPr>
        <p:spPr>
          <a:xfrm>
            <a:off x="7342632" y="4814316"/>
            <a:ext cx="17373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620" spc="100" kern="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62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34440"/>
          </a:xfrm>
          <a:prstGeom prst="rect">
            <a:avLst/>
          </a:prstGeom>
          <a:solidFill>
            <a:srgbClr val="083A5D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47472"/>
            <a:ext cx="7315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НАЧНЁМ ВМЕСТЕ?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457200" y="14813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 SOLUTIONS — One Stop Shop для иностранных инвесторов в Казахстане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57200" y="2057400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C20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Email: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2313432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invest@tauinvest.kz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4754880" y="2057400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C20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WhatsApp / Tel: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754880" y="2313432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+7 (___) ___ __ __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457200" y="2697480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C20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LinkedIn: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7200" y="2953512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linkedin.com/company/tau-invest-solutions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4754880" y="2697480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C20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Офис: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754880" y="2953512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г. Алматы, Казахстан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457200" y="3520440"/>
            <a:ext cx="8229600" cy="0"/>
          </a:xfrm>
          <a:prstGeom prst="line">
            <a:avLst/>
          </a:prstGeom>
          <a:noFill/>
          <a:ln w="19050">
            <a:solidFill>
              <a:srgbClr val="9CC3E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7200" y="3703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i="1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Инвестируйте в будущее Казахстана сегодня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7360920" y="4562856"/>
            <a:ext cx="41148" cy="6400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16" name="Shape 14"/>
          <p:cNvSpPr/>
          <p:nvPr/>
        </p:nvSpPr>
        <p:spPr>
          <a:xfrm>
            <a:off x="7418527" y="4517136"/>
            <a:ext cx="41148" cy="10972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17" name="Shape 15"/>
          <p:cNvSpPr/>
          <p:nvPr/>
        </p:nvSpPr>
        <p:spPr>
          <a:xfrm>
            <a:off x="7476134" y="4462272"/>
            <a:ext cx="41148" cy="164592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18" name="Shape 16"/>
          <p:cNvSpPr/>
          <p:nvPr/>
        </p:nvSpPr>
        <p:spPr>
          <a:xfrm>
            <a:off x="7533742" y="4398264"/>
            <a:ext cx="41148" cy="228600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19" name="Shape 17"/>
          <p:cNvSpPr/>
          <p:nvPr/>
        </p:nvSpPr>
        <p:spPr>
          <a:xfrm>
            <a:off x="7591349" y="4334256"/>
            <a:ext cx="41148" cy="29260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20" name="Shape 18"/>
          <p:cNvSpPr/>
          <p:nvPr/>
        </p:nvSpPr>
        <p:spPr>
          <a:xfrm>
            <a:off x="7648956" y="4398264"/>
            <a:ext cx="41148" cy="228600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21" name="Shape 19"/>
          <p:cNvSpPr/>
          <p:nvPr/>
        </p:nvSpPr>
        <p:spPr>
          <a:xfrm>
            <a:off x="7706563" y="4462272"/>
            <a:ext cx="41148" cy="164592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22" name="Shape 20"/>
          <p:cNvSpPr/>
          <p:nvPr/>
        </p:nvSpPr>
        <p:spPr>
          <a:xfrm>
            <a:off x="7764170" y="4517136"/>
            <a:ext cx="41148" cy="10972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23" name="Shape 21"/>
          <p:cNvSpPr/>
          <p:nvPr/>
        </p:nvSpPr>
        <p:spPr>
          <a:xfrm>
            <a:off x="7821778" y="4562856"/>
            <a:ext cx="41148" cy="6400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24" name="Text 22"/>
          <p:cNvSpPr/>
          <p:nvPr/>
        </p:nvSpPr>
        <p:spPr>
          <a:xfrm>
            <a:off x="7342632" y="4672584"/>
            <a:ext cx="1737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</a:t>
            </a:r>
            <a:pPr algn="l" indent="0" marL="0">
              <a:buNone/>
            </a:pPr>
            <a:r>
              <a:rPr lang="en-US" sz="1050" b="1" dirty="0">
                <a:solidFill>
                  <a:srgbClr val="CC20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7342632" y="4814316"/>
            <a:ext cx="17373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620" spc="100" kern="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62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611880" cy="5143500"/>
          </a:xfrm>
          <a:prstGeom prst="rect">
            <a:avLst/>
          </a:prstGeom>
          <a:solidFill>
            <a:srgbClr val="B9D9EF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320040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20" kern="0" dirty="0">
                <a:solidFill>
                  <a:srgbClr val="CC20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 ПРОЕКТЕ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365760" y="566928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СЭЗ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365760" y="987552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ПАВЛОДАР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365760" y="1572768"/>
            <a:ext cx="30175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Создана в 2011 году указом Президента Республики Казахстан. Расположена в Северной промышленной зоне города Павлодара — между двумя крупнейшими рынками мира, Россией и Китаем.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365760" y="2615184"/>
            <a:ext cx="30175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Крупнейшая по площади индустриальная площадка страны: химия, нефтехимия, металлургия, обрабатывающая промышленность. Полноправный член Всемирной организации свободных экономических зон (World FZO).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65760" y="3913632"/>
            <a:ext cx="2926080" cy="566928"/>
          </a:xfrm>
          <a:prstGeom prst="rect">
            <a:avLst/>
          </a:prstGeom>
          <a:solidFill>
            <a:srgbClr val="083A5D"/>
          </a:solidFill>
          <a:ln/>
        </p:spPr>
      </p:sp>
      <p:sp>
        <p:nvSpPr>
          <p:cNvPr id="9" name="Text 7"/>
          <p:cNvSpPr/>
          <p:nvPr/>
        </p:nvSpPr>
        <p:spPr>
          <a:xfrm>
            <a:off x="457200" y="3913632"/>
            <a:ext cx="2743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Территория СЭЗ: 3300 га  •  Под резидентов: 1200 га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931920" y="320040"/>
            <a:ext cx="4892040" cy="868680"/>
          </a:xfrm>
          <a:prstGeom prst="rect">
            <a:avLst/>
          </a:prstGeom>
          <a:solidFill>
            <a:srgbClr val="E7F1FA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133088" y="393192"/>
            <a:ext cx="4526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ГЕОГРАФИЯ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133088" y="603504"/>
            <a:ext cx="4526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155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Между Россией и Китаем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4133088" y="795528"/>
            <a:ext cx="44897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92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Рынок с охватом более 40 млн человек и объёмом свыше 20 млрд долл. США.</a:t>
            </a:r>
            <a:endParaRPr lang="en-US" sz="920" dirty="0"/>
          </a:p>
        </p:txBody>
      </p:sp>
      <p:sp>
        <p:nvSpPr>
          <p:cNvPr id="14" name="Shape 12"/>
          <p:cNvSpPr/>
          <p:nvPr/>
        </p:nvSpPr>
        <p:spPr>
          <a:xfrm>
            <a:off x="3931920" y="1271016"/>
            <a:ext cx="4892040" cy="868680"/>
          </a:xfrm>
          <a:prstGeom prst="rect">
            <a:avLst/>
          </a:prstGeom>
          <a:solidFill>
            <a:srgbClr val="E7F1FA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133088" y="1344168"/>
            <a:ext cx="4526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ОТРАСЛИ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133088" y="1554480"/>
            <a:ext cx="4526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155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Приоритетные направления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4133088" y="1746504"/>
            <a:ext cx="44897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92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Химия, нефтехимия, металлургия, стройматериалы, обрабатывающая промышленность.</a:t>
            </a:r>
            <a:endParaRPr lang="en-US" sz="920" dirty="0"/>
          </a:p>
        </p:txBody>
      </p:sp>
      <p:sp>
        <p:nvSpPr>
          <p:cNvPr id="18" name="Shape 16"/>
          <p:cNvSpPr/>
          <p:nvPr/>
        </p:nvSpPr>
        <p:spPr>
          <a:xfrm>
            <a:off x="3931920" y="2221992"/>
            <a:ext cx="4892040" cy="868680"/>
          </a:xfrm>
          <a:prstGeom prst="rect">
            <a:avLst/>
          </a:prstGeom>
          <a:solidFill>
            <a:srgbClr val="E7F1FA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133088" y="2295144"/>
            <a:ext cx="4526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ЭКСПОРТ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133088" y="2505456"/>
            <a:ext cx="4526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155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Международные поставки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133088" y="2697480"/>
            <a:ext cx="44897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92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Более 100 наименований продукции экспортируется в 15+ стран мира.</a:t>
            </a:r>
            <a:endParaRPr lang="en-US" sz="920" dirty="0"/>
          </a:p>
        </p:txBody>
      </p:sp>
      <p:sp>
        <p:nvSpPr>
          <p:cNvPr id="22" name="Shape 20"/>
          <p:cNvSpPr/>
          <p:nvPr/>
        </p:nvSpPr>
        <p:spPr>
          <a:xfrm>
            <a:off x="3931920" y="3172968"/>
            <a:ext cx="4892040" cy="868680"/>
          </a:xfrm>
          <a:prstGeom prst="rect">
            <a:avLst/>
          </a:prstGeom>
          <a:solidFill>
            <a:srgbClr val="E7F1FA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133088" y="3246120"/>
            <a:ext cx="4526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УПРАВЛЕНИЕ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4133088" y="3456432"/>
            <a:ext cx="4526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155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Сервис «одного окна»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4133088" y="3648456"/>
            <a:ext cx="44897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92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Собственный таможенный пост и полное сопровождение резидентов.</a:t>
            </a:r>
            <a:endParaRPr lang="en-US" sz="920" dirty="0"/>
          </a:p>
        </p:txBody>
      </p:sp>
      <p:sp>
        <p:nvSpPr>
          <p:cNvPr id="26" name="Shape 24"/>
          <p:cNvSpPr/>
          <p:nvPr/>
        </p:nvSpPr>
        <p:spPr>
          <a:xfrm>
            <a:off x="7360920" y="4562856"/>
            <a:ext cx="41148" cy="6400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27" name="Shape 25"/>
          <p:cNvSpPr/>
          <p:nvPr/>
        </p:nvSpPr>
        <p:spPr>
          <a:xfrm>
            <a:off x="7418527" y="4517136"/>
            <a:ext cx="41148" cy="10972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28" name="Shape 26"/>
          <p:cNvSpPr/>
          <p:nvPr/>
        </p:nvSpPr>
        <p:spPr>
          <a:xfrm>
            <a:off x="7476134" y="4462272"/>
            <a:ext cx="41148" cy="164592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29" name="Shape 27"/>
          <p:cNvSpPr/>
          <p:nvPr/>
        </p:nvSpPr>
        <p:spPr>
          <a:xfrm>
            <a:off x="7533742" y="4398264"/>
            <a:ext cx="41148" cy="228600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30" name="Shape 28"/>
          <p:cNvSpPr/>
          <p:nvPr/>
        </p:nvSpPr>
        <p:spPr>
          <a:xfrm>
            <a:off x="7591349" y="4334256"/>
            <a:ext cx="41148" cy="29260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31" name="Shape 29"/>
          <p:cNvSpPr/>
          <p:nvPr/>
        </p:nvSpPr>
        <p:spPr>
          <a:xfrm>
            <a:off x="7648956" y="4398264"/>
            <a:ext cx="41148" cy="228600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32" name="Shape 30"/>
          <p:cNvSpPr/>
          <p:nvPr/>
        </p:nvSpPr>
        <p:spPr>
          <a:xfrm>
            <a:off x="7706563" y="4462272"/>
            <a:ext cx="41148" cy="164592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33" name="Shape 31"/>
          <p:cNvSpPr/>
          <p:nvPr/>
        </p:nvSpPr>
        <p:spPr>
          <a:xfrm>
            <a:off x="7764170" y="4517136"/>
            <a:ext cx="41148" cy="10972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34" name="Shape 32"/>
          <p:cNvSpPr/>
          <p:nvPr/>
        </p:nvSpPr>
        <p:spPr>
          <a:xfrm>
            <a:off x="7821778" y="4562856"/>
            <a:ext cx="41148" cy="6400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35" name="Text 33"/>
          <p:cNvSpPr/>
          <p:nvPr/>
        </p:nvSpPr>
        <p:spPr>
          <a:xfrm>
            <a:off x="7342632" y="4672584"/>
            <a:ext cx="1737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</a:t>
            </a:r>
            <a:pPr algn="l" indent="0" marL="0">
              <a:buNone/>
            </a:pPr>
            <a:r>
              <a:rPr lang="en-US" sz="1050" b="1" dirty="0">
                <a:solidFill>
                  <a:srgbClr val="CC20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7342632" y="4814316"/>
            <a:ext cx="17373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620" spc="100" kern="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62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56032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spc="40" kern="0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ЛОКАЦИЯ И ТРАНСПОРТНЫЕ КОРИДОРЫ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65760" y="777240"/>
            <a:ext cx="3246120" cy="3794760"/>
          </a:xfrm>
          <a:prstGeom prst="rect">
            <a:avLst/>
          </a:prstGeom>
          <a:solidFill>
            <a:srgbClr val="B9D9EF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941832"/>
            <a:ext cx="2880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CC20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СТРАТЕГИЧЕСКОЕ ПОЛОЖЕНИЕ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566928" y="1307592"/>
            <a:ext cx="2834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Россия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566928" y="1527048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95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Граница в ~100 км, прямой выход на Омск и сибирские рынки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66928" y="1929384"/>
            <a:ext cx="2834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Китай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566928" y="2148840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95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Международный коридор через погранпереходы Достык и Майкапшагай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566928" y="2551176"/>
            <a:ext cx="2834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р. Иртыш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566928" y="2770632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95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Судоходная река и речной порт, связывающие Россию и Китай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566928" y="3172968"/>
            <a:ext cx="2834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Ж/д и автодороги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566928" y="3392424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95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Южно-Сибирская магистраль и трассы республиканского значения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566928" y="3794760"/>
            <a:ext cx="2834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Аэропорт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566928" y="4014216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95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Международный аэропорт Павлодар — прямой выход на внешние рынки</a:t>
            </a:r>
            <a:endParaRPr lang="en-US" sz="950" dirty="0"/>
          </a:p>
        </p:txBody>
      </p:sp>
      <p:pic>
        <p:nvPicPr>
          <p:cNvPr id="15" name="Image 0" descr="/home/claude/assets/route_ma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40480" y="777240"/>
            <a:ext cx="4937760" cy="2303125"/>
          </a:xfrm>
          <a:prstGeom prst="rect">
            <a:avLst/>
          </a:prstGeom>
        </p:spPr>
      </p:pic>
      <p:sp>
        <p:nvSpPr>
          <p:cNvPr id="16" name="Shape 13"/>
          <p:cNvSpPr/>
          <p:nvPr/>
        </p:nvSpPr>
        <p:spPr>
          <a:xfrm>
            <a:off x="3840480" y="3281533"/>
            <a:ext cx="1554480" cy="420624"/>
          </a:xfrm>
          <a:prstGeom prst="rect">
            <a:avLst/>
          </a:prstGeom>
          <a:solidFill>
            <a:srgbClr val="083A5D"/>
          </a:solidFill>
          <a:ln/>
        </p:spPr>
      </p:sp>
      <p:sp>
        <p:nvSpPr>
          <p:cNvPr id="17" name="Text 14"/>
          <p:cNvSpPr/>
          <p:nvPr/>
        </p:nvSpPr>
        <p:spPr>
          <a:xfrm>
            <a:off x="3886200" y="3281533"/>
            <a:ext cx="14630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~100 км до РФ</a:t>
            </a:r>
            <a:endParaRPr lang="en-US" sz="950" dirty="0"/>
          </a:p>
        </p:txBody>
      </p:sp>
      <p:sp>
        <p:nvSpPr>
          <p:cNvPr id="18" name="Shape 15"/>
          <p:cNvSpPr/>
          <p:nvPr/>
        </p:nvSpPr>
        <p:spPr>
          <a:xfrm>
            <a:off x="5532120" y="3281533"/>
            <a:ext cx="1554480" cy="420624"/>
          </a:xfrm>
          <a:prstGeom prst="rect">
            <a:avLst/>
          </a:prstGeom>
          <a:solidFill>
            <a:srgbClr val="083A5D"/>
          </a:solidFill>
          <a:ln/>
        </p:spPr>
      </p:sp>
      <p:sp>
        <p:nvSpPr>
          <p:cNvPr id="19" name="Text 16"/>
          <p:cNvSpPr/>
          <p:nvPr/>
        </p:nvSpPr>
        <p:spPr>
          <a:xfrm>
            <a:off x="5577840" y="3281533"/>
            <a:ext cx="14630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~400 км до Астаны</a:t>
            </a:r>
            <a:endParaRPr lang="en-US" sz="950" dirty="0"/>
          </a:p>
        </p:txBody>
      </p:sp>
      <p:sp>
        <p:nvSpPr>
          <p:cNvPr id="20" name="Shape 17"/>
          <p:cNvSpPr/>
          <p:nvPr/>
        </p:nvSpPr>
        <p:spPr>
          <a:xfrm>
            <a:off x="7223760" y="3281533"/>
            <a:ext cx="1554480" cy="420624"/>
          </a:xfrm>
          <a:prstGeom prst="rect">
            <a:avLst/>
          </a:prstGeom>
          <a:solidFill>
            <a:srgbClr val="083A5D"/>
          </a:solidFill>
          <a:ln/>
        </p:spPr>
      </p:sp>
      <p:sp>
        <p:nvSpPr>
          <p:cNvPr id="21" name="Text 18"/>
          <p:cNvSpPr/>
          <p:nvPr/>
        </p:nvSpPr>
        <p:spPr>
          <a:xfrm>
            <a:off x="7269480" y="3281533"/>
            <a:ext cx="14630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15+ стран экспорта</a:t>
            </a:r>
            <a:endParaRPr lang="en-US" sz="950" dirty="0"/>
          </a:p>
        </p:txBody>
      </p:sp>
      <p:sp>
        <p:nvSpPr>
          <p:cNvPr id="22" name="Shape 19"/>
          <p:cNvSpPr/>
          <p:nvPr/>
        </p:nvSpPr>
        <p:spPr>
          <a:xfrm>
            <a:off x="7360920" y="4562856"/>
            <a:ext cx="41148" cy="6400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23" name="Shape 20"/>
          <p:cNvSpPr/>
          <p:nvPr/>
        </p:nvSpPr>
        <p:spPr>
          <a:xfrm>
            <a:off x="7418527" y="4517136"/>
            <a:ext cx="41148" cy="10972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24" name="Shape 21"/>
          <p:cNvSpPr/>
          <p:nvPr/>
        </p:nvSpPr>
        <p:spPr>
          <a:xfrm>
            <a:off x="7476134" y="4462272"/>
            <a:ext cx="41148" cy="164592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25" name="Shape 22"/>
          <p:cNvSpPr/>
          <p:nvPr/>
        </p:nvSpPr>
        <p:spPr>
          <a:xfrm>
            <a:off x="7533742" y="4398264"/>
            <a:ext cx="41148" cy="228600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26" name="Shape 23"/>
          <p:cNvSpPr/>
          <p:nvPr/>
        </p:nvSpPr>
        <p:spPr>
          <a:xfrm>
            <a:off x="7591349" y="4334256"/>
            <a:ext cx="41148" cy="29260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27" name="Shape 24"/>
          <p:cNvSpPr/>
          <p:nvPr/>
        </p:nvSpPr>
        <p:spPr>
          <a:xfrm>
            <a:off x="7648956" y="4398264"/>
            <a:ext cx="41148" cy="228600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28" name="Shape 25"/>
          <p:cNvSpPr/>
          <p:nvPr/>
        </p:nvSpPr>
        <p:spPr>
          <a:xfrm>
            <a:off x="7706563" y="4462272"/>
            <a:ext cx="41148" cy="164592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29" name="Shape 26"/>
          <p:cNvSpPr/>
          <p:nvPr/>
        </p:nvSpPr>
        <p:spPr>
          <a:xfrm>
            <a:off x="7764170" y="4517136"/>
            <a:ext cx="41148" cy="10972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30" name="Shape 27"/>
          <p:cNvSpPr/>
          <p:nvPr/>
        </p:nvSpPr>
        <p:spPr>
          <a:xfrm>
            <a:off x="7821778" y="4562856"/>
            <a:ext cx="41148" cy="6400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31" name="Text 28"/>
          <p:cNvSpPr/>
          <p:nvPr/>
        </p:nvSpPr>
        <p:spPr>
          <a:xfrm>
            <a:off x="7342632" y="4672584"/>
            <a:ext cx="1737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</a:t>
            </a:r>
            <a:pPr algn="l" indent="0" marL="0">
              <a:buNone/>
            </a:pPr>
            <a:r>
              <a:rPr lang="en-US" sz="1050" b="1" dirty="0">
                <a:solidFill>
                  <a:srgbClr val="CC20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</a:t>
            </a:r>
            <a:endParaRPr lang="en-US" sz="1050" dirty="0"/>
          </a:p>
        </p:txBody>
      </p:sp>
      <p:sp>
        <p:nvSpPr>
          <p:cNvPr id="32" name="Text 29"/>
          <p:cNvSpPr/>
          <p:nvPr/>
        </p:nvSpPr>
        <p:spPr>
          <a:xfrm>
            <a:off x="7342632" y="4814316"/>
            <a:ext cx="17373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620" spc="100" kern="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62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D6E8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spc="50" kern="0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ЭКОНОМИКА СЭЗ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457200" y="71323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155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Рост ключевых показателей за 2018–2025 гг.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457200" y="1051560"/>
            <a:ext cx="2743200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51560"/>
            <a:ext cx="2743200" cy="54864"/>
          </a:xfrm>
          <a:prstGeom prst="rect">
            <a:avLst/>
          </a:prstGeom>
          <a:solidFill>
            <a:srgbClr val="155E93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197864"/>
            <a:ext cx="24140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83A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213,5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621792" y="1554480"/>
            <a:ext cx="24140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млрд тг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621792" y="1801368"/>
            <a:ext cx="24140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Объём инвестиций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21792" y="2039112"/>
            <a:ext cx="24140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155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×3,3 с 2018 г.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3337560" y="1051560"/>
            <a:ext cx="2743200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337560" y="1051560"/>
            <a:ext cx="2743200" cy="54864"/>
          </a:xfrm>
          <a:prstGeom prst="rect">
            <a:avLst/>
          </a:prstGeom>
          <a:solidFill>
            <a:srgbClr val="155E93"/>
          </a:solidFill>
          <a:ln/>
        </p:spPr>
      </p:sp>
      <p:sp>
        <p:nvSpPr>
          <p:cNvPr id="12" name="Text 10"/>
          <p:cNvSpPr/>
          <p:nvPr/>
        </p:nvSpPr>
        <p:spPr>
          <a:xfrm>
            <a:off x="3502152" y="1197864"/>
            <a:ext cx="24140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83A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134,5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3502152" y="1554480"/>
            <a:ext cx="24140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млрд тг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3502152" y="1801368"/>
            <a:ext cx="24140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Иностранные инвестиции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3502152" y="2039112"/>
            <a:ext cx="24140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155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×10,3 с 2018 г.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217920" y="1051560"/>
            <a:ext cx="2743200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0" y="1051560"/>
            <a:ext cx="2743200" cy="54864"/>
          </a:xfrm>
          <a:prstGeom prst="rect">
            <a:avLst/>
          </a:prstGeom>
          <a:solidFill>
            <a:srgbClr val="155E93"/>
          </a:solidFill>
          <a:ln/>
        </p:spPr>
      </p:sp>
      <p:sp>
        <p:nvSpPr>
          <p:cNvPr id="18" name="Text 16"/>
          <p:cNvSpPr/>
          <p:nvPr/>
        </p:nvSpPr>
        <p:spPr>
          <a:xfrm>
            <a:off x="6382512" y="1197864"/>
            <a:ext cx="24140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83A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417,7</a:t>
            </a:r>
            <a:endParaRPr lang="en-US" sz="2400" dirty="0"/>
          </a:p>
        </p:txBody>
      </p:sp>
      <p:sp>
        <p:nvSpPr>
          <p:cNvPr id="19" name="Text 17"/>
          <p:cNvSpPr/>
          <p:nvPr/>
        </p:nvSpPr>
        <p:spPr>
          <a:xfrm>
            <a:off x="6382512" y="1554480"/>
            <a:ext cx="24140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млрд тг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6382512" y="1801368"/>
            <a:ext cx="24140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Объём производства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382512" y="2039112"/>
            <a:ext cx="24140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155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×5,0 с 2018 г.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57200" y="2487168"/>
            <a:ext cx="2743200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57200" y="2487168"/>
            <a:ext cx="2743200" cy="54864"/>
          </a:xfrm>
          <a:prstGeom prst="rect">
            <a:avLst/>
          </a:prstGeom>
          <a:solidFill>
            <a:srgbClr val="23709E"/>
          </a:solidFill>
          <a:ln/>
        </p:spPr>
      </p:sp>
      <p:sp>
        <p:nvSpPr>
          <p:cNvPr id="24" name="Text 22"/>
          <p:cNvSpPr/>
          <p:nvPr/>
        </p:nvSpPr>
        <p:spPr>
          <a:xfrm>
            <a:off x="621792" y="2633472"/>
            <a:ext cx="24140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83A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193,3</a:t>
            </a:r>
            <a:endParaRPr lang="en-US" sz="2400" dirty="0"/>
          </a:p>
        </p:txBody>
      </p:sp>
      <p:sp>
        <p:nvSpPr>
          <p:cNvPr id="25" name="Text 23"/>
          <p:cNvSpPr/>
          <p:nvPr/>
        </p:nvSpPr>
        <p:spPr>
          <a:xfrm>
            <a:off x="621792" y="2990088"/>
            <a:ext cx="24140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млрд тг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1792" y="3236976"/>
            <a:ext cx="24140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Объём экспорта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621792" y="3474720"/>
            <a:ext cx="24140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155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×4,8 с 2018 г.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3337560" y="2487168"/>
            <a:ext cx="2743200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3337560" y="2487168"/>
            <a:ext cx="2743200" cy="54864"/>
          </a:xfrm>
          <a:prstGeom prst="rect">
            <a:avLst/>
          </a:prstGeom>
          <a:solidFill>
            <a:srgbClr val="23709E"/>
          </a:solidFill>
          <a:ln/>
        </p:spPr>
      </p:sp>
      <p:sp>
        <p:nvSpPr>
          <p:cNvPr id="30" name="Text 28"/>
          <p:cNvSpPr/>
          <p:nvPr/>
        </p:nvSpPr>
        <p:spPr>
          <a:xfrm>
            <a:off x="3502152" y="2633472"/>
            <a:ext cx="24140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83A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1 710</a:t>
            </a:r>
            <a:endParaRPr lang="en-US" sz="2400" dirty="0"/>
          </a:p>
        </p:txBody>
      </p:sp>
      <p:sp>
        <p:nvSpPr>
          <p:cNvPr id="31" name="Text 29"/>
          <p:cNvSpPr/>
          <p:nvPr/>
        </p:nvSpPr>
        <p:spPr>
          <a:xfrm>
            <a:off x="3502152" y="2990088"/>
            <a:ext cx="24140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рабочих мест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3502152" y="3236976"/>
            <a:ext cx="24140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Занятость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3502152" y="3474720"/>
            <a:ext cx="24140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155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+18% с 2018 г.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217920" y="2487168"/>
            <a:ext cx="2743200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6217920" y="2487168"/>
            <a:ext cx="2743200" cy="54864"/>
          </a:xfrm>
          <a:prstGeom prst="rect">
            <a:avLst/>
          </a:prstGeom>
          <a:solidFill>
            <a:srgbClr val="23709E"/>
          </a:solidFill>
          <a:ln/>
        </p:spPr>
      </p:sp>
      <p:sp>
        <p:nvSpPr>
          <p:cNvPr id="36" name="Text 34"/>
          <p:cNvSpPr/>
          <p:nvPr/>
        </p:nvSpPr>
        <p:spPr>
          <a:xfrm>
            <a:off x="6382512" y="2633472"/>
            <a:ext cx="24140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83A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40,1</a:t>
            </a:r>
            <a:endParaRPr lang="en-US" sz="2400" dirty="0"/>
          </a:p>
        </p:txBody>
      </p:sp>
      <p:sp>
        <p:nvSpPr>
          <p:cNvPr id="37" name="Text 35"/>
          <p:cNvSpPr/>
          <p:nvPr/>
        </p:nvSpPr>
        <p:spPr>
          <a:xfrm>
            <a:off x="6382512" y="2990088"/>
            <a:ext cx="24140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млрд тг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6382512" y="3236976"/>
            <a:ext cx="24140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Уплачено налогов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6382512" y="3474720"/>
            <a:ext cx="24140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155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×10,3 с 2018 г.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7360920" y="4562856"/>
            <a:ext cx="41148" cy="6400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41" name="Shape 39"/>
          <p:cNvSpPr/>
          <p:nvPr/>
        </p:nvSpPr>
        <p:spPr>
          <a:xfrm>
            <a:off x="7418527" y="4517136"/>
            <a:ext cx="41148" cy="10972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42" name="Shape 40"/>
          <p:cNvSpPr/>
          <p:nvPr/>
        </p:nvSpPr>
        <p:spPr>
          <a:xfrm>
            <a:off x="7476134" y="4462272"/>
            <a:ext cx="41148" cy="164592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43" name="Shape 41"/>
          <p:cNvSpPr/>
          <p:nvPr/>
        </p:nvSpPr>
        <p:spPr>
          <a:xfrm>
            <a:off x="7533742" y="4398264"/>
            <a:ext cx="41148" cy="228600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44" name="Shape 42"/>
          <p:cNvSpPr/>
          <p:nvPr/>
        </p:nvSpPr>
        <p:spPr>
          <a:xfrm>
            <a:off x="7591349" y="4334256"/>
            <a:ext cx="41148" cy="29260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45" name="Shape 43"/>
          <p:cNvSpPr/>
          <p:nvPr/>
        </p:nvSpPr>
        <p:spPr>
          <a:xfrm>
            <a:off x="7648956" y="4398264"/>
            <a:ext cx="41148" cy="228600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46" name="Shape 44"/>
          <p:cNvSpPr/>
          <p:nvPr/>
        </p:nvSpPr>
        <p:spPr>
          <a:xfrm>
            <a:off x="7706563" y="4462272"/>
            <a:ext cx="41148" cy="164592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47" name="Shape 45"/>
          <p:cNvSpPr/>
          <p:nvPr/>
        </p:nvSpPr>
        <p:spPr>
          <a:xfrm>
            <a:off x="7764170" y="4517136"/>
            <a:ext cx="41148" cy="10972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48" name="Shape 46"/>
          <p:cNvSpPr/>
          <p:nvPr/>
        </p:nvSpPr>
        <p:spPr>
          <a:xfrm>
            <a:off x="7821778" y="4562856"/>
            <a:ext cx="41148" cy="6400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49" name="Text 47"/>
          <p:cNvSpPr/>
          <p:nvPr/>
        </p:nvSpPr>
        <p:spPr>
          <a:xfrm>
            <a:off x="7342632" y="4672584"/>
            <a:ext cx="1737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</a:t>
            </a:r>
            <a:pPr algn="l" indent="0" marL="0">
              <a:buNone/>
            </a:pPr>
            <a:r>
              <a:rPr lang="en-US" sz="1050" b="1" dirty="0">
                <a:solidFill>
                  <a:srgbClr val="CC20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</a:t>
            </a:r>
            <a:endParaRPr lang="en-US" sz="1050" dirty="0"/>
          </a:p>
        </p:txBody>
      </p:sp>
      <p:sp>
        <p:nvSpPr>
          <p:cNvPr id="50" name="Text 48"/>
          <p:cNvSpPr/>
          <p:nvPr/>
        </p:nvSpPr>
        <p:spPr>
          <a:xfrm>
            <a:off x="7342632" y="4814316"/>
            <a:ext cx="17373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620" spc="100" kern="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62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spc="50" kern="0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УСЛОВИЯ УЧАСТНИКА СЭЗ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457200" y="71323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155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ОКЭД входит в приоритетные направления зоны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457200" y="1005840"/>
            <a:ext cx="1965960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1115568"/>
            <a:ext cx="1965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55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0%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530352" y="1627632"/>
            <a:ext cx="18196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Налог на прибыль (КПН)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2542032" y="1005840"/>
            <a:ext cx="1965960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542032" y="1115568"/>
            <a:ext cx="1965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55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0%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2615184" y="1627632"/>
            <a:ext cx="18196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Налог на имущество</a:t>
            </a:r>
            <a:endParaRPr lang="en-US" sz="95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 землю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626864" y="1005840"/>
            <a:ext cx="1965960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26864" y="1115568"/>
            <a:ext cx="1965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55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0%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4700016" y="1627632"/>
            <a:ext cx="18196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НДС на импорт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6711696" y="1005840"/>
            <a:ext cx="1965960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711696" y="1115568"/>
            <a:ext cx="1965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55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0%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6784848" y="1627632"/>
            <a:ext cx="18196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Таможенные пошлины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457200" y="2331720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60" kern="0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КАТЕГОРИИ ПРОЕКТОВ И СРОКИ ЛЬГОТ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457200" y="2697480"/>
            <a:ext cx="2606040" cy="1417320"/>
          </a:xfrm>
          <a:prstGeom prst="rect">
            <a:avLst/>
          </a:prstGeom>
          <a:solidFill>
            <a:srgbClr val="E7F1FA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40080" y="2880360"/>
            <a:ext cx="502920" cy="502920"/>
          </a:xfrm>
          <a:prstGeom prst="ellipse">
            <a:avLst/>
          </a:prstGeom>
          <a:solidFill>
            <a:srgbClr val="083A5D"/>
          </a:solidFill>
          <a:ln/>
        </p:spPr>
      </p:sp>
      <p:sp>
        <p:nvSpPr>
          <p:cNvPr id="19" name="Text 17"/>
          <p:cNvSpPr/>
          <p:nvPr/>
        </p:nvSpPr>
        <p:spPr>
          <a:xfrm>
            <a:off x="640080" y="28803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3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1430" dirty="0"/>
          </a:p>
        </p:txBody>
      </p:sp>
      <p:sp>
        <p:nvSpPr>
          <p:cNvPr id="20" name="Text 18"/>
          <p:cNvSpPr/>
          <p:nvPr/>
        </p:nvSpPr>
        <p:spPr>
          <a:xfrm>
            <a:off x="1280160" y="2916936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Категория A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3520440"/>
            <a:ext cx="2240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Стоимость проекта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640080" y="3703320"/>
            <a:ext cx="2240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83A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 11,8 млрд тг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2103120" y="2880360"/>
            <a:ext cx="822960" cy="365760"/>
          </a:xfrm>
          <a:prstGeom prst="rect">
            <a:avLst/>
          </a:prstGeom>
          <a:solidFill>
            <a:srgbClr val="155E93"/>
          </a:solidFill>
          <a:ln/>
        </p:spPr>
      </p:sp>
      <p:sp>
        <p:nvSpPr>
          <p:cNvPr id="24" name="Text 22"/>
          <p:cNvSpPr/>
          <p:nvPr/>
        </p:nvSpPr>
        <p:spPr>
          <a:xfrm>
            <a:off x="2103120" y="288036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лет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3227832" y="2697480"/>
            <a:ext cx="2606040" cy="1417320"/>
          </a:xfrm>
          <a:prstGeom prst="rect">
            <a:avLst/>
          </a:prstGeom>
          <a:solidFill>
            <a:srgbClr val="E7F1FA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3410712" y="2880360"/>
            <a:ext cx="502920" cy="502920"/>
          </a:xfrm>
          <a:prstGeom prst="ellipse">
            <a:avLst/>
          </a:prstGeom>
          <a:solidFill>
            <a:srgbClr val="083A5D"/>
          </a:solidFill>
          <a:ln/>
        </p:spPr>
      </p:sp>
      <p:sp>
        <p:nvSpPr>
          <p:cNvPr id="27" name="Text 25"/>
          <p:cNvSpPr/>
          <p:nvPr/>
        </p:nvSpPr>
        <p:spPr>
          <a:xfrm>
            <a:off x="3410712" y="28803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3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</a:t>
            </a:r>
            <a:endParaRPr lang="en-US" sz="1430" dirty="0"/>
          </a:p>
        </p:txBody>
      </p:sp>
      <p:sp>
        <p:nvSpPr>
          <p:cNvPr id="28" name="Text 26"/>
          <p:cNvSpPr/>
          <p:nvPr/>
        </p:nvSpPr>
        <p:spPr>
          <a:xfrm>
            <a:off x="4050792" y="2916936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Категория B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3410712" y="3520440"/>
            <a:ext cx="2240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Стоимость проекта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3410712" y="3703320"/>
            <a:ext cx="2240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83A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11,8 – 57,0 млрд тг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4873752" y="2880360"/>
            <a:ext cx="822960" cy="365760"/>
          </a:xfrm>
          <a:prstGeom prst="rect">
            <a:avLst/>
          </a:prstGeom>
          <a:solidFill>
            <a:srgbClr val="155E93"/>
          </a:solidFill>
          <a:ln/>
        </p:spPr>
      </p:sp>
      <p:sp>
        <p:nvSpPr>
          <p:cNvPr id="32" name="Text 30"/>
          <p:cNvSpPr/>
          <p:nvPr/>
        </p:nvSpPr>
        <p:spPr>
          <a:xfrm>
            <a:off x="4873752" y="288036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лет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5998464" y="2697480"/>
            <a:ext cx="2606040" cy="1417320"/>
          </a:xfrm>
          <a:prstGeom prst="rect">
            <a:avLst/>
          </a:prstGeom>
          <a:solidFill>
            <a:srgbClr val="E7F1FA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6181344" y="2880360"/>
            <a:ext cx="502920" cy="502920"/>
          </a:xfrm>
          <a:prstGeom prst="ellipse">
            <a:avLst/>
          </a:prstGeom>
          <a:solidFill>
            <a:srgbClr val="083A5D"/>
          </a:solidFill>
          <a:ln/>
        </p:spPr>
      </p:sp>
      <p:sp>
        <p:nvSpPr>
          <p:cNvPr id="35" name="Text 33"/>
          <p:cNvSpPr/>
          <p:nvPr/>
        </p:nvSpPr>
        <p:spPr>
          <a:xfrm>
            <a:off x="6181344" y="28803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3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</a:t>
            </a:r>
            <a:endParaRPr lang="en-US" sz="1430" dirty="0"/>
          </a:p>
        </p:txBody>
      </p:sp>
      <p:sp>
        <p:nvSpPr>
          <p:cNvPr id="36" name="Text 34"/>
          <p:cNvSpPr/>
          <p:nvPr/>
        </p:nvSpPr>
        <p:spPr>
          <a:xfrm>
            <a:off x="6821424" y="2916936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Категория C</a:t>
            </a:r>
            <a:endParaRPr lang="en-US" sz="1300" dirty="0"/>
          </a:p>
        </p:txBody>
      </p:sp>
      <p:sp>
        <p:nvSpPr>
          <p:cNvPr id="37" name="Text 35"/>
          <p:cNvSpPr/>
          <p:nvPr/>
        </p:nvSpPr>
        <p:spPr>
          <a:xfrm>
            <a:off x="6181344" y="3520440"/>
            <a:ext cx="2240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Стоимость проекта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6181344" y="3703320"/>
            <a:ext cx="2240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83A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 57,0 млрд тг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7644384" y="2880360"/>
            <a:ext cx="822960" cy="365760"/>
          </a:xfrm>
          <a:prstGeom prst="rect">
            <a:avLst/>
          </a:prstGeom>
          <a:solidFill>
            <a:srgbClr val="155E93"/>
          </a:solidFill>
          <a:ln/>
        </p:spPr>
      </p:sp>
      <p:sp>
        <p:nvSpPr>
          <p:cNvPr id="40" name="Text 38"/>
          <p:cNvSpPr/>
          <p:nvPr/>
        </p:nvSpPr>
        <p:spPr>
          <a:xfrm>
            <a:off x="7644384" y="288036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 лет</a:t>
            </a:r>
            <a:endParaRPr lang="en-US" sz="1100" dirty="0"/>
          </a:p>
        </p:txBody>
      </p:sp>
      <p:sp>
        <p:nvSpPr>
          <p:cNvPr id="41" name="Shape 39"/>
          <p:cNvSpPr/>
          <p:nvPr/>
        </p:nvSpPr>
        <p:spPr>
          <a:xfrm>
            <a:off x="7360920" y="4562856"/>
            <a:ext cx="41148" cy="6400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42" name="Shape 40"/>
          <p:cNvSpPr/>
          <p:nvPr/>
        </p:nvSpPr>
        <p:spPr>
          <a:xfrm>
            <a:off x="7418527" y="4517136"/>
            <a:ext cx="41148" cy="10972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43" name="Shape 41"/>
          <p:cNvSpPr/>
          <p:nvPr/>
        </p:nvSpPr>
        <p:spPr>
          <a:xfrm>
            <a:off x="7476134" y="4462272"/>
            <a:ext cx="41148" cy="164592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44" name="Shape 42"/>
          <p:cNvSpPr/>
          <p:nvPr/>
        </p:nvSpPr>
        <p:spPr>
          <a:xfrm>
            <a:off x="7533742" y="4398264"/>
            <a:ext cx="41148" cy="228600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45" name="Shape 43"/>
          <p:cNvSpPr/>
          <p:nvPr/>
        </p:nvSpPr>
        <p:spPr>
          <a:xfrm>
            <a:off x="7591349" y="4334256"/>
            <a:ext cx="41148" cy="29260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46" name="Shape 44"/>
          <p:cNvSpPr/>
          <p:nvPr/>
        </p:nvSpPr>
        <p:spPr>
          <a:xfrm>
            <a:off x="7648956" y="4398264"/>
            <a:ext cx="41148" cy="228600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47" name="Shape 45"/>
          <p:cNvSpPr/>
          <p:nvPr/>
        </p:nvSpPr>
        <p:spPr>
          <a:xfrm>
            <a:off x="7706563" y="4462272"/>
            <a:ext cx="41148" cy="164592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48" name="Shape 46"/>
          <p:cNvSpPr/>
          <p:nvPr/>
        </p:nvSpPr>
        <p:spPr>
          <a:xfrm>
            <a:off x="7764170" y="4517136"/>
            <a:ext cx="41148" cy="10972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49" name="Shape 47"/>
          <p:cNvSpPr/>
          <p:nvPr/>
        </p:nvSpPr>
        <p:spPr>
          <a:xfrm>
            <a:off x="7821778" y="4562856"/>
            <a:ext cx="41148" cy="6400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50" name="Text 48"/>
          <p:cNvSpPr/>
          <p:nvPr/>
        </p:nvSpPr>
        <p:spPr>
          <a:xfrm>
            <a:off x="7342632" y="4672584"/>
            <a:ext cx="1737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</a:t>
            </a:r>
            <a:pPr algn="l" indent="0" marL="0">
              <a:buNone/>
            </a:pPr>
            <a:r>
              <a:rPr lang="en-US" sz="1050" b="1" dirty="0">
                <a:solidFill>
                  <a:srgbClr val="CC20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</a:t>
            </a:r>
            <a:endParaRPr lang="en-US" sz="1050" dirty="0"/>
          </a:p>
        </p:txBody>
      </p:sp>
      <p:sp>
        <p:nvSpPr>
          <p:cNvPr id="51" name="Text 49"/>
          <p:cNvSpPr/>
          <p:nvPr/>
        </p:nvSpPr>
        <p:spPr>
          <a:xfrm>
            <a:off x="7342632" y="4814316"/>
            <a:ext cx="17373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620" spc="100" kern="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62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spc="50" kern="0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СТАТЬ УЧАСТНИКОМ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457200" y="71323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155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Договор с УК СЭЗ заключается за 10 рабочих дней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457200" y="1051560"/>
            <a:ext cx="1627632" cy="2148840"/>
          </a:xfrm>
          <a:prstGeom prst="rect">
            <a:avLst/>
          </a:prstGeom>
          <a:solidFill>
            <a:srgbClr val="FFFFFF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51560"/>
            <a:ext cx="1627632" cy="502920"/>
          </a:xfrm>
          <a:prstGeom prst="rect">
            <a:avLst/>
          </a:prstGeom>
          <a:solidFill>
            <a:srgbClr val="CFE6F7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1051560"/>
            <a:ext cx="16276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576072" y="1682496"/>
            <a:ext cx="13898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ТЭО и бизнес-план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576072" y="2212848"/>
            <a:ext cx="138988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3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Разработка технико-экономического обоснования проекта</a:t>
            </a:r>
            <a:endParaRPr lang="en-US" sz="930" dirty="0"/>
          </a:p>
        </p:txBody>
      </p:sp>
      <p:sp>
        <p:nvSpPr>
          <p:cNvPr id="9" name="Shape 7"/>
          <p:cNvSpPr/>
          <p:nvPr/>
        </p:nvSpPr>
        <p:spPr>
          <a:xfrm>
            <a:off x="2167128" y="1051560"/>
            <a:ext cx="1627632" cy="2148840"/>
          </a:xfrm>
          <a:prstGeom prst="rect">
            <a:avLst/>
          </a:prstGeom>
          <a:solidFill>
            <a:srgbClr val="FFFFFF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167128" y="1051560"/>
            <a:ext cx="1627632" cy="502920"/>
          </a:xfrm>
          <a:prstGeom prst="rect">
            <a:avLst/>
          </a:prstGeom>
          <a:solidFill>
            <a:srgbClr val="B7D9F0"/>
          </a:solidFill>
          <a:ln/>
        </p:spPr>
      </p:sp>
      <p:sp>
        <p:nvSpPr>
          <p:cNvPr id="11" name="Text 9"/>
          <p:cNvSpPr/>
          <p:nvPr/>
        </p:nvSpPr>
        <p:spPr>
          <a:xfrm>
            <a:off x="2167128" y="1051560"/>
            <a:ext cx="16276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2286000" y="1682496"/>
            <a:ext cx="13898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Регистрация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2286000" y="2212848"/>
            <a:ext cx="138988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3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Регистрация юридического лица, открытие банковского счёта</a:t>
            </a:r>
            <a:endParaRPr lang="en-US" sz="930" dirty="0"/>
          </a:p>
        </p:txBody>
      </p:sp>
      <p:sp>
        <p:nvSpPr>
          <p:cNvPr id="14" name="Shape 12"/>
          <p:cNvSpPr/>
          <p:nvPr/>
        </p:nvSpPr>
        <p:spPr>
          <a:xfrm>
            <a:off x="3877056" y="1051560"/>
            <a:ext cx="1627632" cy="2148840"/>
          </a:xfrm>
          <a:prstGeom prst="rect">
            <a:avLst/>
          </a:prstGeom>
          <a:solidFill>
            <a:srgbClr val="FFFFFF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877056" y="1051560"/>
            <a:ext cx="1627632" cy="502920"/>
          </a:xfrm>
          <a:prstGeom prst="rect">
            <a:avLst/>
          </a:prstGeom>
          <a:solidFill>
            <a:srgbClr val="9FCBEA"/>
          </a:solidFill>
          <a:ln/>
        </p:spPr>
      </p:sp>
      <p:sp>
        <p:nvSpPr>
          <p:cNvPr id="16" name="Text 14"/>
          <p:cNvSpPr/>
          <p:nvPr/>
        </p:nvSpPr>
        <p:spPr>
          <a:xfrm>
            <a:off x="3877056" y="1051560"/>
            <a:ext cx="16276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3995928" y="1682496"/>
            <a:ext cx="13898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Договор с УК СЭЗ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3995928" y="2212848"/>
            <a:ext cx="138988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3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Подача документов и заключение договора об осуществлении деятельности</a:t>
            </a:r>
            <a:endParaRPr lang="en-US" sz="930" dirty="0"/>
          </a:p>
        </p:txBody>
      </p:sp>
      <p:sp>
        <p:nvSpPr>
          <p:cNvPr id="19" name="Shape 17"/>
          <p:cNvSpPr/>
          <p:nvPr/>
        </p:nvSpPr>
        <p:spPr>
          <a:xfrm>
            <a:off x="5586984" y="1051560"/>
            <a:ext cx="1627632" cy="2148840"/>
          </a:xfrm>
          <a:prstGeom prst="rect">
            <a:avLst/>
          </a:prstGeom>
          <a:solidFill>
            <a:srgbClr val="FFFFFF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586984" y="1051560"/>
            <a:ext cx="1627632" cy="502920"/>
          </a:xfrm>
          <a:prstGeom prst="rect">
            <a:avLst/>
          </a:prstGeom>
          <a:solidFill>
            <a:srgbClr val="6FAEDD"/>
          </a:solidFill>
          <a:ln/>
        </p:spPr>
      </p:sp>
      <p:sp>
        <p:nvSpPr>
          <p:cNvPr id="21" name="Text 19"/>
          <p:cNvSpPr/>
          <p:nvPr/>
        </p:nvSpPr>
        <p:spPr>
          <a:xfrm>
            <a:off x="5586984" y="1051560"/>
            <a:ext cx="16276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5705856" y="1682496"/>
            <a:ext cx="13898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Свидетельство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705856" y="2212848"/>
            <a:ext cx="138988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3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Получение свидетельства участника СЭЗ</a:t>
            </a:r>
            <a:endParaRPr lang="en-US" sz="930" dirty="0"/>
          </a:p>
        </p:txBody>
      </p:sp>
      <p:sp>
        <p:nvSpPr>
          <p:cNvPr id="24" name="Shape 22"/>
          <p:cNvSpPr/>
          <p:nvPr/>
        </p:nvSpPr>
        <p:spPr>
          <a:xfrm>
            <a:off x="7296912" y="1051560"/>
            <a:ext cx="1627632" cy="2148840"/>
          </a:xfrm>
          <a:prstGeom prst="rect">
            <a:avLst/>
          </a:prstGeom>
          <a:solidFill>
            <a:srgbClr val="FFFFFF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296912" y="1051560"/>
            <a:ext cx="1627632" cy="502920"/>
          </a:xfrm>
          <a:prstGeom prst="rect">
            <a:avLst/>
          </a:prstGeom>
          <a:solidFill>
            <a:srgbClr val="083A5D"/>
          </a:solidFill>
          <a:ln/>
        </p:spPr>
      </p:sp>
      <p:sp>
        <p:nvSpPr>
          <p:cNvPr id="26" name="Text 24"/>
          <p:cNvSpPr/>
          <p:nvPr/>
        </p:nvSpPr>
        <p:spPr>
          <a:xfrm>
            <a:off x="7296912" y="1051560"/>
            <a:ext cx="16276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2200" dirty="0"/>
          </a:p>
        </p:txBody>
      </p:sp>
      <p:sp>
        <p:nvSpPr>
          <p:cNvPr id="27" name="Text 25"/>
          <p:cNvSpPr/>
          <p:nvPr/>
        </p:nvSpPr>
        <p:spPr>
          <a:xfrm>
            <a:off x="7415784" y="1682496"/>
            <a:ext cx="13898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Земля и стройка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7415784" y="2212848"/>
            <a:ext cx="138988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3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Оформление земли, ПСД, госэкспертиза, разрешение на строительство</a:t>
            </a:r>
            <a:endParaRPr lang="en-US" sz="930" dirty="0"/>
          </a:p>
        </p:txBody>
      </p:sp>
      <p:sp>
        <p:nvSpPr>
          <p:cNvPr id="29" name="Shape 27"/>
          <p:cNvSpPr/>
          <p:nvPr/>
        </p:nvSpPr>
        <p:spPr>
          <a:xfrm>
            <a:off x="457200" y="3401568"/>
            <a:ext cx="8229600" cy="457200"/>
          </a:xfrm>
          <a:prstGeom prst="rect">
            <a:avLst/>
          </a:prstGeom>
          <a:solidFill>
            <a:srgbClr val="B9D9EF"/>
          </a:solidFill>
          <a:ln/>
        </p:spPr>
      </p:sp>
      <p:sp>
        <p:nvSpPr>
          <p:cNvPr id="30" name="Text 28"/>
          <p:cNvSpPr/>
          <p:nvPr/>
        </p:nvSpPr>
        <p:spPr>
          <a:xfrm>
            <a:off x="594360" y="3401568"/>
            <a:ext cx="7955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80" i="1" dirty="0">
                <a:solidFill>
                  <a:srgbClr val="083A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Финансовое обеспечение — не менее 10% от стоимости проекта: деньгами, банковской гарантией, поручительством, залогом или страхованием</a:t>
            </a:r>
            <a:endParaRPr lang="en-US" sz="980" dirty="0"/>
          </a:p>
        </p:txBody>
      </p:sp>
      <p:sp>
        <p:nvSpPr>
          <p:cNvPr id="31" name="Shape 29"/>
          <p:cNvSpPr/>
          <p:nvPr/>
        </p:nvSpPr>
        <p:spPr>
          <a:xfrm>
            <a:off x="7360920" y="4562856"/>
            <a:ext cx="41148" cy="6400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32" name="Shape 30"/>
          <p:cNvSpPr/>
          <p:nvPr/>
        </p:nvSpPr>
        <p:spPr>
          <a:xfrm>
            <a:off x="7418527" y="4517136"/>
            <a:ext cx="41148" cy="10972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33" name="Shape 31"/>
          <p:cNvSpPr/>
          <p:nvPr/>
        </p:nvSpPr>
        <p:spPr>
          <a:xfrm>
            <a:off x="7476134" y="4462272"/>
            <a:ext cx="41148" cy="164592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34" name="Shape 32"/>
          <p:cNvSpPr/>
          <p:nvPr/>
        </p:nvSpPr>
        <p:spPr>
          <a:xfrm>
            <a:off x="7533742" y="4398264"/>
            <a:ext cx="41148" cy="228600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35" name="Shape 33"/>
          <p:cNvSpPr/>
          <p:nvPr/>
        </p:nvSpPr>
        <p:spPr>
          <a:xfrm>
            <a:off x="7591349" y="4334256"/>
            <a:ext cx="41148" cy="29260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36" name="Shape 34"/>
          <p:cNvSpPr/>
          <p:nvPr/>
        </p:nvSpPr>
        <p:spPr>
          <a:xfrm>
            <a:off x="7648956" y="4398264"/>
            <a:ext cx="41148" cy="228600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37" name="Shape 35"/>
          <p:cNvSpPr/>
          <p:nvPr/>
        </p:nvSpPr>
        <p:spPr>
          <a:xfrm>
            <a:off x="7706563" y="4462272"/>
            <a:ext cx="41148" cy="164592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38" name="Shape 36"/>
          <p:cNvSpPr/>
          <p:nvPr/>
        </p:nvSpPr>
        <p:spPr>
          <a:xfrm>
            <a:off x="7764170" y="4517136"/>
            <a:ext cx="41148" cy="10972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39" name="Shape 37"/>
          <p:cNvSpPr/>
          <p:nvPr/>
        </p:nvSpPr>
        <p:spPr>
          <a:xfrm>
            <a:off x="7821778" y="4562856"/>
            <a:ext cx="41148" cy="6400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40" name="Text 38"/>
          <p:cNvSpPr/>
          <p:nvPr/>
        </p:nvSpPr>
        <p:spPr>
          <a:xfrm>
            <a:off x="7342632" y="4672584"/>
            <a:ext cx="1737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</a:t>
            </a:r>
            <a:pPr algn="l" indent="0" marL="0">
              <a:buNone/>
            </a:pPr>
            <a:r>
              <a:rPr lang="en-US" sz="1050" b="1" dirty="0">
                <a:solidFill>
                  <a:srgbClr val="CC20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</a:t>
            </a:r>
            <a:endParaRPr lang="en-US" sz="1050" dirty="0"/>
          </a:p>
        </p:txBody>
      </p:sp>
      <p:sp>
        <p:nvSpPr>
          <p:cNvPr id="41" name="Text 39"/>
          <p:cNvSpPr/>
          <p:nvPr/>
        </p:nvSpPr>
        <p:spPr>
          <a:xfrm>
            <a:off x="7342632" y="4814316"/>
            <a:ext cx="17373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620" spc="100" kern="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62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D6E8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spc="50" kern="0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ГОТОВАЯ ИНФРАСТРУКТУРА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457200" y="71323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155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Инженерные сети и таможенный пост уже в эксплуатации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457200" y="1051560"/>
            <a:ext cx="2743200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1197864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Электроэнергия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640080" y="1554480"/>
            <a:ext cx="2377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00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38 МВт установленной мощности. Проектируется расширение подстанции до 40 МВт.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337560" y="1051560"/>
            <a:ext cx="2743200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520440" y="1197864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Водоснабжение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3520440" y="1554480"/>
            <a:ext cx="2377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00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Сети технической и хозяйственно-питьевой воды — 11 км, введены в эксплуатацию.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6217920" y="1051560"/>
            <a:ext cx="2743200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0800" y="1197864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Водоотведение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6400800" y="1554480"/>
            <a:ext cx="2377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00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Канализация и очистные сооружения мощностью 15,3 тыс. м³/сутки.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57200" y="2606040"/>
            <a:ext cx="2743200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0080" y="2752344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Автодороги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40080" y="3108960"/>
            <a:ext cx="2377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00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Подъездные пути внутри зоны с выходом на трассы республиканского значения.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3337560" y="2606040"/>
            <a:ext cx="2743200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520440" y="2752344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Железная дорога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3520440" y="3108960"/>
            <a:ext cx="2377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00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Подъездные ж/д пути к Южно-Сибирской магистрали.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6217920" y="2606040"/>
            <a:ext cx="2743200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400800" y="2752344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Таможня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6400800" y="3108960"/>
            <a:ext cx="2377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00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Собственный таможенный пост СЭЗ, режим свободной таможенной зоны.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7360920" y="4562856"/>
            <a:ext cx="41148" cy="6400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23" name="Shape 21"/>
          <p:cNvSpPr/>
          <p:nvPr/>
        </p:nvSpPr>
        <p:spPr>
          <a:xfrm>
            <a:off x="7418527" y="4517136"/>
            <a:ext cx="41148" cy="10972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24" name="Shape 22"/>
          <p:cNvSpPr/>
          <p:nvPr/>
        </p:nvSpPr>
        <p:spPr>
          <a:xfrm>
            <a:off x="7476134" y="4462272"/>
            <a:ext cx="41148" cy="164592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25" name="Shape 23"/>
          <p:cNvSpPr/>
          <p:nvPr/>
        </p:nvSpPr>
        <p:spPr>
          <a:xfrm>
            <a:off x="7533742" y="4398264"/>
            <a:ext cx="41148" cy="228600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26" name="Shape 24"/>
          <p:cNvSpPr/>
          <p:nvPr/>
        </p:nvSpPr>
        <p:spPr>
          <a:xfrm>
            <a:off x="7591349" y="4334256"/>
            <a:ext cx="41148" cy="29260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27" name="Shape 25"/>
          <p:cNvSpPr/>
          <p:nvPr/>
        </p:nvSpPr>
        <p:spPr>
          <a:xfrm>
            <a:off x="7648956" y="4398264"/>
            <a:ext cx="41148" cy="228600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28" name="Shape 26"/>
          <p:cNvSpPr/>
          <p:nvPr/>
        </p:nvSpPr>
        <p:spPr>
          <a:xfrm>
            <a:off x="7706563" y="4462272"/>
            <a:ext cx="41148" cy="164592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29" name="Shape 27"/>
          <p:cNvSpPr/>
          <p:nvPr/>
        </p:nvSpPr>
        <p:spPr>
          <a:xfrm>
            <a:off x="7764170" y="4517136"/>
            <a:ext cx="41148" cy="10972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30" name="Shape 28"/>
          <p:cNvSpPr/>
          <p:nvPr/>
        </p:nvSpPr>
        <p:spPr>
          <a:xfrm>
            <a:off x="7821778" y="4562856"/>
            <a:ext cx="41148" cy="6400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31" name="Text 29"/>
          <p:cNvSpPr/>
          <p:nvPr/>
        </p:nvSpPr>
        <p:spPr>
          <a:xfrm>
            <a:off x="7342632" y="4672584"/>
            <a:ext cx="1737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</a:t>
            </a:r>
            <a:pPr algn="l" indent="0" marL="0">
              <a:buNone/>
            </a:pPr>
            <a:r>
              <a:rPr lang="en-US" sz="1050" b="1" dirty="0">
                <a:solidFill>
                  <a:srgbClr val="CC20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7342632" y="4814316"/>
            <a:ext cx="17373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620" spc="100" kern="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62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56032"/>
            <a:ext cx="8412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90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 SOLUTIONS — ВАШ ПАРТНЁР ПОЛНОГО ЦИКЛА</a:t>
            </a:r>
            <a:endParaRPr lang="en-US" sz="1900" dirty="0"/>
          </a:p>
        </p:txBody>
      </p:sp>
      <p:sp>
        <p:nvSpPr>
          <p:cNvPr id="3" name="Text 1"/>
          <p:cNvSpPr/>
          <p:nvPr/>
        </p:nvSpPr>
        <p:spPr>
          <a:xfrm>
            <a:off x="384048" y="8046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CC20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Stop Shop для иностранных инвесторов в Казахстане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365760" y="1207008"/>
            <a:ext cx="1975104" cy="1417320"/>
          </a:xfrm>
          <a:prstGeom prst="rect">
            <a:avLst/>
          </a:prstGeom>
          <a:solidFill>
            <a:srgbClr val="E7F1FA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1298448"/>
            <a:ext cx="170078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8FB4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02920" y="1609344"/>
            <a:ext cx="17007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Генеральный подряд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502920" y="1993392"/>
            <a:ext cx="170078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86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Строим заводы и склады любой сложности. 20 лет опыта на рынке Казахстана.</a:t>
            </a:r>
            <a:endParaRPr lang="en-US" sz="860" dirty="0"/>
          </a:p>
        </p:txBody>
      </p:sp>
      <p:sp>
        <p:nvSpPr>
          <p:cNvPr id="8" name="Shape 6"/>
          <p:cNvSpPr/>
          <p:nvPr/>
        </p:nvSpPr>
        <p:spPr>
          <a:xfrm>
            <a:off x="2432304" y="1207008"/>
            <a:ext cx="1975104" cy="1417320"/>
          </a:xfrm>
          <a:prstGeom prst="rect">
            <a:avLst/>
          </a:prstGeom>
          <a:solidFill>
            <a:srgbClr val="E7F1FA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569464" y="1298448"/>
            <a:ext cx="170078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8FB4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2569464" y="1609344"/>
            <a:ext cx="17007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Административный ресурс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569464" y="1993392"/>
            <a:ext cx="170078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86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Сильные связи на всех уровнях. Решаем вопросы с госорганами быстро.</a:t>
            </a:r>
            <a:endParaRPr lang="en-US" sz="860" dirty="0"/>
          </a:p>
        </p:txBody>
      </p:sp>
      <p:sp>
        <p:nvSpPr>
          <p:cNvPr id="12" name="Shape 10"/>
          <p:cNvSpPr/>
          <p:nvPr/>
        </p:nvSpPr>
        <p:spPr>
          <a:xfrm>
            <a:off x="4498848" y="1207008"/>
            <a:ext cx="1975104" cy="1417320"/>
          </a:xfrm>
          <a:prstGeom prst="rect">
            <a:avLst/>
          </a:prstGeom>
          <a:solidFill>
            <a:srgbClr val="E7F1FA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636008" y="1298448"/>
            <a:ext cx="170078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8FB4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636008" y="1609344"/>
            <a:ext cx="17007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Финансирование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4636008" y="1993392"/>
            <a:ext cx="170078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86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Льготные кредиты через Даму и Байтерек. Сопровождение заявки.</a:t>
            </a:r>
            <a:endParaRPr lang="en-US" sz="860" dirty="0"/>
          </a:p>
        </p:txBody>
      </p:sp>
      <p:sp>
        <p:nvSpPr>
          <p:cNvPr id="16" name="Shape 14"/>
          <p:cNvSpPr/>
          <p:nvPr/>
        </p:nvSpPr>
        <p:spPr>
          <a:xfrm>
            <a:off x="6565392" y="1207008"/>
            <a:ext cx="1975104" cy="1417320"/>
          </a:xfrm>
          <a:prstGeom prst="rect">
            <a:avLst/>
          </a:prstGeom>
          <a:solidFill>
            <a:srgbClr val="E7F1FA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702552" y="1298448"/>
            <a:ext cx="170078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8FB4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702552" y="1609344"/>
            <a:ext cx="17007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Регистрация в СЭЗ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6702552" y="1993392"/>
            <a:ext cx="170078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86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Получение статуса участника СЭЗ за 10 рабочих дней под ключ.</a:t>
            </a:r>
            <a:endParaRPr lang="en-US" sz="860" dirty="0"/>
          </a:p>
        </p:txBody>
      </p:sp>
      <p:sp>
        <p:nvSpPr>
          <p:cNvPr id="20" name="Shape 18"/>
          <p:cNvSpPr/>
          <p:nvPr/>
        </p:nvSpPr>
        <p:spPr>
          <a:xfrm>
            <a:off x="365760" y="2715768"/>
            <a:ext cx="1975104" cy="1417320"/>
          </a:xfrm>
          <a:prstGeom prst="rect">
            <a:avLst/>
          </a:prstGeom>
          <a:solidFill>
            <a:srgbClr val="E7F1FA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02920" y="2807208"/>
            <a:ext cx="170078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8FB4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502920" y="3118104"/>
            <a:ext cx="17007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Релокация персонала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502920" y="3502152"/>
            <a:ext cx="170078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86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Визы, жильё, школы, медицина для инвестора и его сотрудников.</a:t>
            </a:r>
            <a:endParaRPr lang="en-US" sz="860" dirty="0"/>
          </a:p>
        </p:txBody>
      </p:sp>
      <p:sp>
        <p:nvSpPr>
          <p:cNvPr id="24" name="Shape 22"/>
          <p:cNvSpPr/>
          <p:nvPr/>
        </p:nvSpPr>
        <p:spPr>
          <a:xfrm>
            <a:off x="2432304" y="2715768"/>
            <a:ext cx="1975104" cy="1417320"/>
          </a:xfrm>
          <a:prstGeom prst="rect">
            <a:avLst/>
          </a:prstGeom>
          <a:solidFill>
            <a:srgbClr val="E7F1FA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2569464" y="2807208"/>
            <a:ext cx="170078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8FB4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2569464" y="3118104"/>
            <a:ext cx="17007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Юридическое сопровождение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2569464" y="3502152"/>
            <a:ext cx="170078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86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Структурирование сделок, налоговая оптимизация, казахстанское право.</a:t>
            </a:r>
            <a:endParaRPr lang="en-US" sz="860" dirty="0"/>
          </a:p>
        </p:txBody>
      </p:sp>
      <p:sp>
        <p:nvSpPr>
          <p:cNvPr id="28" name="Shape 26"/>
          <p:cNvSpPr/>
          <p:nvPr/>
        </p:nvSpPr>
        <p:spPr>
          <a:xfrm>
            <a:off x="4498848" y="2715768"/>
            <a:ext cx="1975104" cy="1417320"/>
          </a:xfrm>
          <a:prstGeom prst="rect">
            <a:avLst/>
          </a:prstGeom>
          <a:solidFill>
            <a:srgbClr val="E7F1FA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636008" y="2807208"/>
            <a:ext cx="170078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8FB4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4636008" y="3118104"/>
            <a:ext cx="17007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Подбор поставщиков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4636008" y="3502152"/>
            <a:ext cx="170078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86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Местная сеть поставщиков сырья, комплектующих и услуг.</a:t>
            </a:r>
            <a:endParaRPr lang="en-US" sz="860" dirty="0"/>
          </a:p>
        </p:txBody>
      </p:sp>
      <p:sp>
        <p:nvSpPr>
          <p:cNvPr id="32" name="Shape 30"/>
          <p:cNvSpPr/>
          <p:nvPr/>
        </p:nvSpPr>
        <p:spPr>
          <a:xfrm>
            <a:off x="6565392" y="2715768"/>
            <a:ext cx="1975104" cy="1417320"/>
          </a:xfrm>
          <a:prstGeom prst="rect">
            <a:avLst/>
          </a:prstGeom>
          <a:solidFill>
            <a:srgbClr val="E7F1FA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702552" y="2807208"/>
            <a:ext cx="170078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8FB4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1500" dirty="0"/>
          </a:p>
        </p:txBody>
      </p:sp>
      <p:sp>
        <p:nvSpPr>
          <p:cNvPr id="34" name="Text 32"/>
          <p:cNvSpPr/>
          <p:nvPr/>
        </p:nvSpPr>
        <p:spPr>
          <a:xfrm>
            <a:off x="6702552" y="3118104"/>
            <a:ext cx="17007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Постинвестиционная поддержка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6702552" y="3502152"/>
            <a:ext cx="170078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86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GR, операционные вопросы, расширение бизнеса в регионе.</a:t>
            </a:r>
            <a:endParaRPr lang="en-US" sz="860" dirty="0"/>
          </a:p>
        </p:txBody>
      </p:sp>
      <p:sp>
        <p:nvSpPr>
          <p:cNvPr id="36" name="Shape 34"/>
          <p:cNvSpPr/>
          <p:nvPr/>
        </p:nvSpPr>
        <p:spPr>
          <a:xfrm>
            <a:off x="7360920" y="4562856"/>
            <a:ext cx="41148" cy="6400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37" name="Shape 35"/>
          <p:cNvSpPr/>
          <p:nvPr/>
        </p:nvSpPr>
        <p:spPr>
          <a:xfrm>
            <a:off x="7418527" y="4517136"/>
            <a:ext cx="41148" cy="10972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38" name="Shape 36"/>
          <p:cNvSpPr/>
          <p:nvPr/>
        </p:nvSpPr>
        <p:spPr>
          <a:xfrm>
            <a:off x="7476134" y="4462272"/>
            <a:ext cx="41148" cy="164592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39" name="Shape 37"/>
          <p:cNvSpPr/>
          <p:nvPr/>
        </p:nvSpPr>
        <p:spPr>
          <a:xfrm>
            <a:off x="7533742" y="4398264"/>
            <a:ext cx="41148" cy="228600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40" name="Shape 38"/>
          <p:cNvSpPr/>
          <p:nvPr/>
        </p:nvSpPr>
        <p:spPr>
          <a:xfrm>
            <a:off x="7591349" y="4334256"/>
            <a:ext cx="41148" cy="29260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41" name="Shape 39"/>
          <p:cNvSpPr/>
          <p:nvPr/>
        </p:nvSpPr>
        <p:spPr>
          <a:xfrm>
            <a:off x="7648956" y="4398264"/>
            <a:ext cx="41148" cy="228600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42" name="Shape 40"/>
          <p:cNvSpPr/>
          <p:nvPr/>
        </p:nvSpPr>
        <p:spPr>
          <a:xfrm>
            <a:off x="7706563" y="4462272"/>
            <a:ext cx="41148" cy="164592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43" name="Shape 41"/>
          <p:cNvSpPr/>
          <p:nvPr/>
        </p:nvSpPr>
        <p:spPr>
          <a:xfrm>
            <a:off x="7764170" y="4517136"/>
            <a:ext cx="41148" cy="10972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44" name="Shape 42"/>
          <p:cNvSpPr/>
          <p:nvPr/>
        </p:nvSpPr>
        <p:spPr>
          <a:xfrm>
            <a:off x="7821778" y="4562856"/>
            <a:ext cx="41148" cy="6400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45" name="Text 43"/>
          <p:cNvSpPr/>
          <p:nvPr/>
        </p:nvSpPr>
        <p:spPr>
          <a:xfrm>
            <a:off x="7342632" y="4672584"/>
            <a:ext cx="1737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</a:t>
            </a:r>
            <a:pPr algn="l" indent="0" marL="0">
              <a:buNone/>
            </a:pPr>
            <a:r>
              <a:rPr lang="en-US" sz="1050" b="1" dirty="0">
                <a:solidFill>
                  <a:srgbClr val="CC20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</a:t>
            </a:r>
            <a:endParaRPr lang="en-US" sz="1050" dirty="0"/>
          </a:p>
        </p:txBody>
      </p:sp>
      <p:sp>
        <p:nvSpPr>
          <p:cNvPr id="46" name="Text 44"/>
          <p:cNvSpPr/>
          <p:nvPr/>
        </p:nvSpPr>
        <p:spPr>
          <a:xfrm>
            <a:off x="7342632" y="4814316"/>
            <a:ext cx="17373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620" spc="100" kern="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62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74320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ПУТЬ ИНВЕСТОРА: ОТ ИДЕИ ДО ЗАПУСКА</a:t>
            </a:r>
            <a:endParaRPr lang="en-US" sz="2100" dirty="0"/>
          </a:p>
        </p:txBody>
      </p:sp>
      <p:sp>
        <p:nvSpPr>
          <p:cNvPr id="3" name="Shape 1"/>
          <p:cNvSpPr/>
          <p:nvPr/>
        </p:nvSpPr>
        <p:spPr>
          <a:xfrm>
            <a:off x="457200" y="841248"/>
            <a:ext cx="2697480" cy="1298448"/>
          </a:xfrm>
          <a:prstGeom prst="rect">
            <a:avLst/>
          </a:prstGeom>
          <a:solidFill>
            <a:srgbClr val="E7F1FA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21792" y="1005840"/>
            <a:ext cx="365760" cy="365760"/>
          </a:xfrm>
          <a:prstGeom prst="ellipse">
            <a:avLst/>
          </a:prstGeom>
          <a:solidFill>
            <a:srgbClr val="155E93"/>
          </a:solidFill>
          <a:ln/>
        </p:spPr>
      </p:sp>
      <p:sp>
        <p:nvSpPr>
          <p:cNvPr id="5" name="Text 3"/>
          <p:cNvSpPr/>
          <p:nvPr/>
        </p:nvSpPr>
        <p:spPr>
          <a:xfrm>
            <a:off x="621792" y="100584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4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040" dirty="0"/>
          </a:p>
        </p:txBody>
      </p:sp>
      <p:sp>
        <p:nvSpPr>
          <p:cNvPr id="6" name="Text 4"/>
          <p:cNvSpPr/>
          <p:nvPr/>
        </p:nvSpPr>
        <p:spPr>
          <a:xfrm>
            <a:off x="1078992" y="1024128"/>
            <a:ext cx="1920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Первый контакт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21792" y="1499616"/>
            <a:ext cx="236829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6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Встреча с Tau Invest Solutions. Обсуждение целей, отрасли и объёма</a:t>
            </a:r>
            <a:endParaRPr lang="en-US" sz="960" dirty="0"/>
          </a:p>
        </p:txBody>
      </p:sp>
      <p:sp>
        <p:nvSpPr>
          <p:cNvPr id="8" name="Shape 6"/>
          <p:cNvSpPr/>
          <p:nvPr/>
        </p:nvSpPr>
        <p:spPr>
          <a:xfrm>
            <a:off x="3291840" y="841248"/>
            <a:ext cx="2697480" cy="1298448"/>
          </a:xfrm>
          <a:prstGeom prst="rect">
            <a:avLst/>
          </a:prstGeom>
          <a:solidFill>
            <a:srgbClr val="E7F1FA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456432" y="1005840"/>
            <a:ext cx="365760" cy="365760"/>
          </a:xfrm>
          <a:prstGeom prst="ellipse">
            <a:avLst/>
          </a:prstGeom>
          <a:solidFill>
            <a:srgbClr val="155E93"/>
          </a:solidFill>
          <a:ln/>
        </p:spPr>
      </p:sp>
      <p:sp>
        <p:nvSpPr>
          <p:cNvPr id="10" name="Text 8"/>
          <p:cNvSpPr/>
          <p:nvPr/>
        </p:nvSpPr>
        <p:spPr>
          <a:xfrm>
            <a:off x="3456432" y="100584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4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40" dirty="0"/>
          </a:p>
        </p:txBody>
      </p:sp>
      <p:sp>
        <p:nvSpPr>
          <p:cNvPr id="11" name="Text 9"/>
          <p:cNvSpPr/>
          <p:nvPr/>
        </p:nvSpPr>
        <p:spPr>
          <a:xfrm>
            <a:off x="3913632" y="1024128"/>
            <a:ext cx="1920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Анализ и подбор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456432" y="1499616"/>
            <a:ext cx="236829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6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Выбор участка в СЭЗ. Финансовое моделирование и ТЭО</a:t>
            </a:r>
            <a:endParaRPr lang="en-US" sz="960" dirty="0"/>
          </a:p>
        </p:txBody>
      </p:sp>
      <p:sp>
        <p:nvSpPr>
          <p:cNvPr id="13" name="Shape 11"/>
          <p:cNvSpPr/>
          <p:nvPr/>
        </p:nvSpPr>
        <p:spPr>
          <a:xfrm>
            <a:off x="6126480" y="841248"/>
            <a:ext cx="2697480" cy="1298448"/>
          </a:xfrm>
          <a:prstGeom prst="rect">
            <a:avLst/>
          </a:prstGeom>
          <a:solidFill>
            <a:srgbClr val="E7F1FA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291072" y="1005840"/>
            <a:ext cx="365760" cy="365760"/>
          </a:xfrm>
          <a:prstGeom prst="ellipse">
            <a:avLst/>
          </a:prstGeom>
          <a:solidFill>
            <a:srgbClr val="155E93"/>
          </a:solidFill>
          <a:ln/>
        </p:spPr>
      </p:sp>
      <p:sp>
        <p:nvSpPr>
          <p:cNvPr id="15" name="Text 13"/>
          <p:cNvSpPr/>
          <p:nvPr/>
        </p:nvSpPr>
        <p:spPr>
          <a:xfrm>
            <a:off x="6291072" y="100584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4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40" dirty="0"/>
          </a:p>
        </p:txBody>
      </p:sp>
      <p:sp>
        <p:nvSpPr>
          <p:cNvPr id="16" name="Text 14"/>
          <p:cNvSpPr/>
          <p:nvPr/>
        </p:nvSpPr>
        <p:spPr>
          <a:xfrm>
            <a:off x="6748272" y="1024128"/>
            <a:ext cx="1920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Регистрация в СЭЗ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291072" y="1499616"/>
            <a:ext cx="236829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6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Статус участника за 10 рабочих дней. Полное сопровождение</a:t>
            </a:r>
            <a:endParaRPr lang="en-US" sz="960" dirty="0"/>
          </a:p>
        </p:txBody>
      </p:sp>
      <p:sp>
        <p:nvSpPr>
          <p:cNvPr id="18" name="Shape 16"/>
          <p:cNvSpPr/>
          <p:nvPr/>
        </p:nvSpPr>
        <p:spPr>
          <a:xfrm>
            <a:off x="457200" y="2249424"/>
            <a:ext cx="2697480" cy="1298448"/>
          </a:xfrm>
          <a:prstGeom prst="rect">
            <a:avLst/>
          </a:prstGeom>
          <a:solidFill>
            <a:srgbClr val="E7F1FA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21792" y="2414016"/>
            <a:ext cx="365760" cy="365760"/>
          </a:xfrm>
          <a:prstGeom prst="ellipse">
            <a:avLst/>
          </a:prstGeom>
          <a:solidFill>
            <a:srgbClr val="155E93"/>
          </a:solidFill>
          <a:ln/>
        </p:spPr>
      </p:sp>
      <p:sp>
        <p:nvSpPr>
          <p:cNvPr id="20" name="Text 18"/>
          <p:cNvSpPr/>
          <p:nvPr/>
        </p:nvSpPr>
        <p:spPr>
          <a:xfrm>
            <a:off x="621792" y="241401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4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040" dirty="0"/>
          </a:p>
        </p:txBody>
      </p:sp>
      <p:sp>
        <p:nvSpPr>
          <p:cNvPr id="21" name="Text 19"/>
          <p:cNvSpPr/>
          <p:nvPr/>
        </p:nvSpPr>
        <p:spPr>
          <a:xfrm>
            <a:off x="1078992" y="2432304"/>
            <a:ext cx="1920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Проектирование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621792" y="2907792"/>
            <a:ext cx="236829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6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 завода или склада. Разрешения на строительство</a:t>
            </a:r>
            <a:endParaRPr lang="en-US" sz="960" dirty="0"/>
          </a:p>
        </p:txBody>
      </p:sp>
      <p:sp>
        <p:nvSpPr>
          <p:cNvPr id="23" name="Shape 21"/>
          <p:cNvSpPr/>
          <p:nvPr/>
        </p:nvSpPr>
        <p:spPr>
          <a:xfrm>
            <a:off x="3291840" y="2249424"/>
            <a:ext cx="2697480" cy="1298448"/>
          </a:xfrm>
          <a:prstGeom prst="rect">
            <a:avLst/>
          </a:prstGeom>
          <a:solidFill>
            <a:srgbClr val="E7F1FA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3456432" y="2414016"/>
            <a:ext cx="365760" cy="365760"/>
          </a:xfrm>
          <a:prstGeom prst="ellipse">
            <a:avLst/>
          </a:prstGeom>
          <a:solidFill>
            <a:srgbClr val="155E93"/>
          </a:solidFill>
          <a:ln/>
        </p:spPr>
      </p:sp>
      <p:sp>
        <p:nvSpPr>
          <p:cNvPr id="25" name="Text 23"/>
          <p:cNvSpPr/>
          <p:nvPr/>
        </p:nvSpPr>
        <p:spPr>
          <a:xfrm>
            <a:off x="3456432" y="241401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4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040" dirty="0"/>
          </a:p>
        </p:txBody>
      </p:sp>
      <p:sp>
        <p:nvSpPr>
          <p:cNvPr id="26" name="Text 24"/>
          <p:cNvSpPr/>
          <p:nvPr/>
        </p:nvSpPr>
        <p:spPr>
          <a:xfrm>
            <a:off x="3913632" y="2432304"/>
            <a:ext cx="1920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Строительство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3456432" y="2907792"/>
            <a:ext cx="236829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6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Building Company — генподрядчик. Контроль качества</a:t>
            </a:r>
            <a:endParaRPr lang="en-US" sz="960" dirty="0"/>
          </a:p>
        </p:txBody>
      </p:sp>
      <p:sp>
        <p:nvSpPr>
          <p:cNvPr id="28" name="Shape 26"/>
          <p:cNvSpPr/>
          <p:nvPr/>
        </p:nvSpPr>
        <p:spPr>
          <a:xfrm>
            <a:off x="6126480" y="2249424"/>
            <a:ext cx="2697480" cy="1298448"/>
          </a:xfrm>
          <a:prstGeom prst="rect">
            <a:avLst/>
          </a:prstGeom>
          <a:solidFill>
            <a:srgbClr val="E7F1FA"/>
          </a:solidFill>
          <a:ln w="12700">
            <a:solidFill>
              <a:srgbClr val="9CC3E0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291072" y="2414016"/>
            <a:ext cx="365760" cy="365760"/>
          </a:xfrm>
          <a:prstGeom prst="ellipse">
            <a:avLst/>
          </a:prstGeom>
          <a:solidFill>
            <a:srgbClr val="155E93"/>
          </a:solidFill>
          <a:ln/>
        </p:spPr>
      </p:sp>
      <p:sp>
        <p:nvSpPr>
          <p:cNvPr id="30" name="Text 28"/>
          <p:cNvSpPr/>
          <p:nvPr/>
        </p:nvSpPr>
        <p:spPr>
          <a:xfrm>
            <a:off x="6291072" y="241401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4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040" dirty="0"/>
          </a:p>
        </p:txBody>
      </p:sp>
      <p:sp>
        <p:nvSpPr>
          <p:cNvPr id="31" name="Text 29"/>
          <p:cNvSpPr/>
          <p:nvPr/>
        </p:nvSpPr>
        <p:spPr>
          <a:xfrm>
            <a:off x="6748272" y="2432304"/>
            <a:ext cx="1920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Запуск и поддержка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6291072" y="2907792"/>
            <a:ext cx="236829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6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Операционный старт. Постинвестиционное GR-сопровождение</a:t>
            </a:r>
            <a:endParaRPr lang="en-US" sz="960" dirty="0"/>
          </a:p>
        </p:txBody>
      </p:sp>
      <p:sp>
        <p:nvSpPr>
          <p:cNvPr id="33" name="Shape 31"/>
          <p:cNvSpPr/>
          <p:nvPr/>
        </p:nvSpPr>
        <p:spPr>
          <a:xfrm>
            <a:off x="457200" y="3712464"/>
            <a:ext cx="8229600" cy="365760"/>
          </a:xfrm>
          <a:prstGeom prst="rect">
            <a:avLst/>
          </a:prstGeom>
          <a:solidFill>
            <a:srgbClr val="B9D9EF"/>
          </a:solidFill>
          <a:ln/>
        </p:spPr>
      </p:sp>
      <p:sp>
        <p:nvSpPr>
          <p:cNvPr id="34" name="Text 32"/>
          <p:cNvSpPr/>
          <p:nvPr/>
        </p:nvSpPr>
        <p:spPr>
          <a:xfrm>
            <a:off x="457200" y="3712464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i="1" dirty="0">
                <a:solidFill>
                  <a:srgbClr val="083A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 Solutions сопровождает вас на каждом из шести этапов. Один партнёр — полный путь.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7360920" y="4562856"/>
            <a:ext cx="41148" cy="6400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36" name="Shape 34"/>
          <p:cNvSpPr/>
          <p:nvPr/>
        </p:nvSpPr>
        <p:spPr>
          <a:xfrm>
            <a:off x="7418527" y="4517136"/>
            <a:ext cx="41148" cy="10972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37" name="Shape 35"/>
          <p:cNvSpPr/>
          <p:nvPr/>
        </p:nvSpPr>
        <p:spPr>
          <a:xfrm>
            <a:off x="7476134" y="4462272"/>
            <a:ext cx="41148" cy="164592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38" name="Shape 36"/>
          <p:cNvSpPr/>
          <p:nvPr/>
        </p:nvSpPr>
        <p:spPr>
          <a:xfrm>
            <a:off x="7533742" y="4398264"/>
            <a:ext cx="41148" cy="228600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39" name="Shape 37"/>
          <p:cNvSpPr/>
          <p:nvPr/>
        </p:nvSpPr>
        <p:spPr>
          <a:xfrm>
            <a:off x="7591349" y="4334256"/>
            <a:ext cx="41148" cy="29260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40" name="Shape 38"/>
          <p:cNvSpPr/>
          <p:nvPr/>
        </p:nvSpPr>
        <p:spPr>
          <a:xfrm>
            <a:off x="7648956" y="4398264"/>
            <a:ext cx="41148" cy="228600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41" name="Shape 39"/>
          <p:cNvSpPr/>
          <p:nvPr/>
        </p:nvSpPr>
        <p:spPr>
          <a:xfrm>
            <a:off x="7706563" y="4462272"/>
            <a:ext cx="41148" cy="164592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42" name="Shape 40"/>
          <p:cNvSpPr/>
          <p:nvPr/>
        </p:nvSpPr>
        <p:spPr>
          <a:xfrm>
            <a:off x="7764170" y="4517136"/>
            <a:ext cx="41148" cy="10972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43" name="Shape 41"/>
          <p:cNvSpPr/>
          <p:nvPr/>
        </p:nvSpPr>
        <p:spPr>
          <a:xfrm>
            <a:off x="7821778" y="4562856"/>
            <a:ext cx="41148" cy="64008"/>
          </a:xfrm>
          <a:prstGeom prst="rect">
            <a:avLst/>
          </a:prstGeom>
          <a:solidFill>
            <a:srgbClr val="CC2027"/>
          </a:solidFill>
          <a:ln/>
        </p:spPr>
      </p:sp>
      <p:sp>
        <p:nvSpPr>
          <p:cNvPr id="44" name="Text 42"/>
          <p:cNvSpPr/>
          <p:nvPr/>
        </p:nvSpPr>
        <p:spPr>
          <a:xfrm>
            <a:off x="7342632" y="4672584"/>
            <a:ext cx="1737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0A20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</a:t>
            </a:r>
            <a:pPr algn="l" indent="0" marL="0">
              <a:buNone/>
            </a:pPr>
            <a:r>
              <a:rPr lang="en-US" sz="1050" b="1" dirty="0">
                <a:solidFill>
                  <a:srgbClr val="CC20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</a:t>
            </a:r>
            <a:endParaRPr lang="en-US" sz="1050" dirty="0"/>
          </a:p>
        </p:txBody>
      </p:sp>
      <p:sp>
        <p:nvSpPr>
          <p:cNvPr id="45" name="Text 43"/>
          <p:cNvSpPr/>
          <p:nvPr/>
        </p:nvSpPr>
        <p:spPr>
          <a:xfrm>
            <a:off x="7342632" y="4814316"/>
            <a:ext cx="17373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620" spc="100" kern="0" dirty="0">
                <a:solidFill>
                  <a:srgbClr val="455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62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2026-07-22T10:59:04Z</dcterms:created>
  <dcterms:modified xsi:type="dcterms:W3CDTF">2026-07-22T10:59:04Z</dcterms:modified>
</cp:coreProperties>
</file>