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8778240" y="-457200"/>
            <a:ext cx="4572000" cy="7772400"/>
          </a:xfrm>
          <a:prstGeom prst="rect">
            <a:avLst/>
          </a:prstGeom>
          <a:solidFill>
            <a:srgbClr val="2B5E39"/>
          </a:solidFill>
          <a:ln/>
        </p:spPr>
      </p:sp>
      <p:sp>
        <p:nvSpPr>
          <p:cNvPr id="3" name="Shape 1"/>
          <p:cNvSpPr/>
          <p:nvPr/>
        </p:nvSpPr>
        <p:spPr>
          <a:xfrm rot="1080000">
            <a:off x="10241280" y="-731520"/>
            <a:ext cx="3291840" cy="8229600"/>
          </a:xfrm>
          <a:prstGeom prst="rect">
            <a:avLst/>
          </a:prstGeom>
          <a:solidFill>
            <a:srgbClr val="245736"/>
          </a:solidFill>
          <a:ln/>
        </p:spPr>
      </p:sp>
      <p:sp>
        <p:nvSpPr>
          <p:cNvPr id="4" name="Text 2"/>
          <p:cNvSpPr/>
          <p:nvPr/>
        </p:nvSpPr>
        <p:spPr>
          <a:xfrm>
            <a:off x="621792" y="3657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spc="15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2400" b="1" spc="15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pPr indent="0" marL="0">
              <a:buNone/>
            </a:pPr>
            <a:r>
              <a:rPr lang="en-US" sz="2400" b="1" spc="15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SOLUTIONS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40080" y="7955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ПРЕДСТАВЛЯЕТ ИНВЕСТИЦИОННУЮ ВОЗМОЖНОСТЬ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СПЕЦИАЛЬНАЯ ЭКОНОМИЧЕСКАЯ ЗОНА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СЭЗ «TURAN»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640080" y="242316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Духовная столица тюркского мира — территория исключительных возможностей для инвесторов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5661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3 603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40080" y="413308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FC7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4407408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территория СЭЗ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154680" y="35661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3154680" y="4187952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КПН, имущество, НДС, пошлины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669280" y="35661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</a:t>
            </a:r>
            <a:endParaRPr lang="en-US" sz="3800" dirty="0"/>
          </a:p>
        </p:txBody>
      </p:sp>
      <p:sp>
        <p:nvSpPr>
          <p:cNvPr id="15" name="Text 13"/>
          <p:cNvSpPr/>
          <p:nvPr/>
        </p:nvSpPr>
        <p:spPr>
          <a:xfrm>
            <a:off x="5669280" y="4187952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приоритетных видов деятельности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8183880" y="35661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2018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183880" y="4187952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создания СЭЗ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5074920"/>
            <a:ext cx="8503920" cy="18288"/>
          </a:xfrm>
          <a:prstGeom prst="rect">
            <a:avLst/>
          </a:prstGeom>
          <a:solidFill>
            <a:srgbClr val="3A5A44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5257800"/>
            <a:ext cx="8595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Создана Постановлением Правительства РК от 29 октября 2018 года № 693 — с целью ускоренного развития города Туркестана, укрепления его статуса духовной столицы тюркского мира и построения конкурентоспособной туристской и промышленной инфраструктуры.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" y="6366053"/>
            <a:ext cx="34976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698373" y="6292901"/>
            <a:ext cx="34976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20"/>
          <p:cNvSpPr/>
          <p:nvPr/>
        </p:nvSpPr>
        <p:spPr>
          <a:xfrm>
            <a:off x="756666" y="6219749"/>
            <a:ext cx="34976" cy="292608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3" name="Shape 21"/>
          <p:cNvSpPr/>
          <p:nvPr/>
        </p:nvSpPr>
        <p:spPr>
          <a:xfrm>
            <a:off x="814959" y="6292901"/>
            <a:ext cx="34976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2"/>
          <p:cNvSpPr/>
          <p:nvPr/>
        </p:nvSpPr>
        <p:spPr>
          <a:xfrm>
            <a:off x="873252" y="6366053"/>
            <a:ext cx="34976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993724" y="6240323"/>
            <a:ext cx="2331720" cy="2331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5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1275" b="1" spc="20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1275" dirty="0"/>
          </a:p>
        </p:txBody>
      </p:sp>
      <p:sp>
        <p:nvSpPr>
          <p:cNvPr id="26" name="Text 24"/>
          <p:cNvSpPr/>
          <p:nvPr/>
        </p:nvSpPr>
        <p:spPr>
          <a:xfrm>
            <a:off x="993724" y="6434633"/>
            <a:ext cx="2331720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9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59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3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8961120" y="-548640"/>
            <a:ext cx="4572000" cy="7955280"/>
          </a:xfrm>
          <a:prstGeom prst="rect">
            <a:avLst/>
          </a:prstGeom>
          <a:solidFill>
            <a:srgbClr val="2B5E39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874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СОПРОВОЖДЕНИЕ ИНВЕСТОРОВ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2286000"/>
            <a:ext cx="8686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Единый партнёр для входа</a:t>
            </a:r>
            <a:endParaRPr lang="en-US" sz="3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 СЭЗ «TURAN»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40080" y="374904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иностранных инвесторов на всех этапах работы с СЭЗ «TURAN» — от выбора участка и оформления статуса участника до генподряда и запуска производства. Мы — ваш единственный контакт в Казахстане.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5296205"/>
            <a:ext cx="45263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715518" y="5223053"/>
            <a:ext cx="45263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790956" y="5149901"/>
            <a:ext cx="45263" cy="292608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9" name="Shape 7"/>
          <p:cNvSpPr/>
          <p:nvPr/>
        </p:nvSpPr>
        <p:spPr>
          <a:xfrm>
            <a:off x="866394" y="5223053"/>
            <a:ext cx="45263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5296205"/>
            <a:ext cx="45263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097737" y="5090465"/>
            <a:ext cx="3017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1650" b="1" spc="20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097737" y="5341925"/>
            <a:ext cx="301752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70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70" dirty="0"/>
          </a:p>
        </p:txBody>
      </p:sp>
      <p:sp>
        <p:nvSpPr>
          <p:cNvPr id="13" name="Shape 11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3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16" name="Shape 14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19" name="Text 17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20" name="Text 18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8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914400" y="-914400"/>
            <a:ext cx="4572000" cy="8686800"/>
          </a:xfrm>
          <a:prstGeom prst="rect">
            <a:avLst/>
          </a:prstGeom>
          <a:solidFill>
            <a:srgbClr val="EAF2E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4630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НАЧНЁМ ВМЕСТЕ?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640080" y="22402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One Stop Shop для иностранных инвесторов в Казахстане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30632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2651760" y="3063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40080" y="35204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/ Tel: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2651760" y="3520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(___) ___ __ __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0080" y="39776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LinkedIn: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2651760" y="3977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" y="44348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Офис: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2651760" y="4434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Казахстан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5029200"/>
            <a:ext cx="5943600" cy="18288"/>
          </a:xfrm>
          <a:prstGeom prst="rect">
            <a:avLst/>
          </a:prstGeom>
          <a:solidFill>
            <a:srgbClr val="C7DCC0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52120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Инвестируйте в будущее Туркестанской области сегодня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6135624"/>
            <a:ext cx="41148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16" name="Shape 14"/>
          <p:cNvSpPr/>
          <p:nvPr/>
        </p:nvSpPr>
        <p:spPr>
          <a:xfrm>
            <a:off x="708660" y="6062472"/>
            <a:ext cx="41148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17" name="Shape 15"/>
          <p:cNvSpPr/>
          <p:nvPr/>
        </p:nvSpPr>
        <p:spPr>
          <a:xfrm>
            <a:off x="777240" y="5989320"/>
            <a:ext cx="41148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18" name="Shape 16"/>
          <p:cNvSpPr/>
          <p:nvPr/>
        </p:nvSpPr>
        <p:spPr>
          <a:xfrm>
            <a:off x="845820" y="6062472"/>
            <a:ext cx="41148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19" name="Shape 17"/>
          <p:cNvSpPr/>
          <p:nvPr/>
        </p:nvSpPr>
        <p:spPr>
          <a:xfrm>
            <a:off x="914400" y="6135624"/>
            <a:ext cx="41148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20" name="Text 18"/>
          <p:cNvSpPr/>
          <p:nvPr/>
        </p:nvSpPr>
        <p:spPr>
          <a:xfrm>
            <a:off x="1056132" y="59618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1500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56132" y="6190488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ПРОЕКТЕ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ФУНКЦИОНАЛЬНЫХ ЗОН СЭЗ «TURAN»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8778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создана в 2018 году в Туркестанской области, вдоль трассы А2 и линии Кызылорда–Ташкент — на международном коридоре ЦАРЭС.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2212848" cy="3977640"/>
          </a:xfrm>
          <a:prstGeom prst="rect">
            <a:avLst/>
          </a:prstGeom>
          <a:solidFill>
            <a:srgbClr val="2B5E39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2057400"/>
            <a:ext cx="19385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13232" y="2560320"/>
            <a:ext cx="1883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ИСТОРИЧЕСКИЙ ЦЕНТР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13232" y="3538728"/>
            <a:ext cx="365760" cy="20117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3657600"/>
            <a:ext cx="1883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21,4 га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13232" y="4069080"/>
            <a:ext cx="188366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Мавзолей Ходжи Ахмеда Ясави и объекты духовного наследия тюркского мира.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889504" y="1874520"/>
            <a:ext cx="2212848" cy="3977640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12" name="Text 10"/>
          <p:cNvSpPr/>
          <p:nvPr/>
        </p:nvSpPr>
        <p:spPr>
          <a:xfrm>
            <a:off x="3054096" y="2057400"/>
            <a:ext cx="19385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054096" y="2560320"/>
            <a:ext cx="1883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АДМИНИСТРАТИВНО-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ДЕЛОВОЙ ЦЕНТР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054096" y="3538728"/>
            <a:ext cx="365760" cy="20117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15" name="Text 13"/>
          <p:cNvSpPr/>
          <p:nvPr/>
        </p:nvSpPr>
        <p:spPr>
          <a:xfrm>
            <a:off x="3054096" y="3657600"/>
            <a:ext cx="1883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1 164,6 га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054096" y="4069080"/>
            <a:ext cx="188366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Деловая, туристическая и жилая застройка нового города Туркестан.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230368" y="1874520"/>
            <a:ext cx="2212848" cy="3977640"/>
          </a:xfrm>
          <a:prstGeom prst="rect">
            <a:avLst/>
          </a:prstGeom>
          <a:solidFill>
            <a:srgbClr val="347D42"/>
          </a:solidFill>
          <a:ln/>
        </p:spPr>
      </p:sp>
      <p:sp>
        <p:nvSpPr>
          <p:cNvPr id="18" name="Text 16"/>
          <p:cNvSpPr/>
          <p:nvPr/>
        </p:nvSpPr>
        <p:spPr>
          <a:xfrm>
            <a:off x="5394960" y="2057400"/>
            <a:ext cx="19385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394960" y="2560320"/>
            <a:ext cx="1883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ПРОМЫШЛЕННЫЕ ЗОНЫ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394960" y="3538728"/>
            <a:ext cx="365760" cy="20117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1" name="Text 19"/>
          <p:cNvSpPr/>
          <p:nvPr/>
        </p:nvSpPr>
        <p:spPr>
          <a:xfrm>
            <a:off x="5394960" y="3657600"/>
            <a:ext cx="1883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1 400,3 га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394960" y="4069080"/>
            <a:ext cx="188366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участков — 365, 35, 290, 584, 76,3 и 50 га — под производство и переработку.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571232" y="1874520"/>
            <a:ext cx="2212848" cy="3977640"/>
          </a:xfrm>
          <a:prstGeom prst="rect">
            <a:avLst/>
          </a:prstGeom>
          <a:solidFill>
            <a:srgbClr val="1E4D2E"/>
          </a:solidFill>
          <a:ln/>
        </p:spPr>
      </p:sp>
      <p:sp>
        <p:nvSpPr>
          <p:cNvPr id="24" name="Text 22"/>
          <p:cNvSpPr/>
          <p:nvPr/>
        </p:nvSpPr>
        <p:spPr>
          <a:xfrm>
            <a:off x="7735824" y="2057400"/>
            <a:ext cx="19385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735824" y="2560320"/>
            <a:ext cx="1883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АЭРОПОРТ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«ХАЗРЕТ СУЛТАН»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7735824" y="3538728"/>
            <a:ext cx="365760" cy="20117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27" name="Text 25"/>
          <p:cNvSpPr/>
          <p:nvPr/>
        </p:nvSpPr>
        <p:spPr>
          <a:xfrm>
            <a:off x="7735824" y="3657600"/>
            <a:ext cx="1883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967 га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735824" y="4069080"/>
            <a:ext cx="188366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аэропорт, открыт в 2020 г. Рейсы на Астану, Алматы, Стамбул.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9912096" y="1874520"/>
            <a:ext cx="2212848" cy="3977640"/>
          </a:xfrm>
          <a:prstGeom prst="rect">
            <a:avLst/>
          </a:prstGeom>
          <a:solidFill>
            <a:srgbClr val="4FA35C"/>
          </a:solidFill>
          <a:ln/>
        </p:spPr>
      </p:sp>
      <p:sp>
        <p:nvSpPr>
          <p:cNvPr id="30" name="Text 28"/>
          <p:cNvSpPr/>
          <p:nvPr/>
        </p:nvSpPr>
        <p:spPr>
          <a:xfrm>
            <a:off x="10076688" y="2057400"/>
            <a:ext cx="19385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10076688" y="2560320"/>
            <a:ext cx="1883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МЦПК «ЦЕНТРАЛЬНАЯ АЗИЯ»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10076688" y="3538728"/>
            <a:ext cx="365760" cy="20117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33" name="Text 31"/>
          <p:cNvSpPr/>
          <p:nvPr/>
        </p:nvSpPr>
        <p:spPr>
          <a:xfrm>
            <a:off x="10076688" y="3657600"/>
            <a:ext cx="1883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 га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10076688" y="4069080"/>
            <a:ext cx="1883664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D7E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центр промышленной кооперации для экспортно ориентированных производств.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016752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 площадь СЭЗ «TURAN»: 3 603,3 га  •  Управляющая компания: АО «УК СЭЗ «TURAN», создана 14 января 2019 г.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7" name="Shape 35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8" name="Shape 36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39" name="Shape 37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0" name="Shape 38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1" name="Text 39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42" name="Text 40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43" name="Text 41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ЛОКАЦИЯ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СТРАТЕГИЧЕСКОЕ ПОЛОЖЕНИЕ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486400" cy="4434840"/>
          </a:xfrm>
          <a:prstGeom prst="roundRect">
            <a:avLst>
              <a:gd name="adj" fmla="val 1649"/>
            </a:avLst>
          </a:prstGeom>
          <a:solidFill>
            <a:srgbClr val="1E3D2A"/>
          </a:solidFill>
          <a:ln/>
        </p:spPr>
      </p:sp>
      <p:sp>
        <p:nvSpPr>
          <p:cNvPr id="5" name="Shape 3"/>
          <p:cNvSpPr/>
          <p:nvPr/>
        </p:nvSpPr>
        <p:spPr>
          <a:xfrm>
            <a:off x="1005840" y="3794760"/>
            <a:ext cx="4572000" cy="0"/>
          </a:xfrm>
          <a:prstGeom prst="line">
            <a:avLst/>
          </a:prstGeom>
          <a:noFill/>
          <a:ln w="25400">
            <a:solidFill>
              <a:srgbClr val="4C7A57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932688" y="3721608"/>
            <a:ext cx="146304" cy="146304"/>
          </a:xfrm>
          <a:prstGeom prst="ellipse">
            <a:avLst/>
          </a:prstGeom>
          <a:solidFill>
            <a:srgbClr val="8FB78E"/>
          </a:solidFill>
          <a:ln w="25400">
            <a:solidFill>
              <a:srgbClr val="1E3D2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3959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ШЫМКЕНТ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20040" y="421538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A9C7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160 км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624328" y="3675888"/>
            <a:ext cx="237744" cy="237744"/>
          </a:xfrm>
          <a:prstGeom prst="ellipse">
            <a:avLst/>
          </a:prstGeom>
          <a:solidFill>
            <a:srgbClr val="B8912E"/>
          </a:solidFill>
          <a:ln w="25400">
            <a:solidFill>
              <a:srgbClr val="1E3D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57400" y="3959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«TURAN»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421538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A9C7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Туркестан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453128" y="3721608"/>
            <a:ext cx="146304" cy="146304"/>
          </a:xfrm>
          <a:prstGeom prst="ellipse">
            <a:avLst/>
          </a:prstGeom>
          <a:solidFill>
            <a:srgbClr val="8FB78E"/>
          </a:solidFill>
          <a:ln w="25400">
            <a:solidFill>
              <a:srgbClr val="1E3D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0" y="3959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ГРАНИЦА РУз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840480" y="421538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A9C7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~120 км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504688" y="3721608"/>
            <a:ext cx="146304" cy="146304"/>
          </a:xfrm>
          <a:prstGeom prst="ellipse">
            <a:avLst/>
          </a:prstGeom>
          <a:solidFill>
            <a:srgbClr val="8FB78E"/>
          </a:solidFill>
          <a:ln w="25400">
            <a:solidFill>
              <a:srgbClr val="1E3D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3959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ТАШКЕНТ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92040" y="421538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A9C7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304 км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05840" y="19202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КОРИДОР ЦАРЭС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22219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Линия Кызылорда – Ташкент  •  Трасса А2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005840" y="55321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FAE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43.30° с.ш.  68.23° в.д.  •  Туркестанская область, Республика Казахстан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355080" y="1600200"/>
            <a:ext cx="384048" cy="38404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22" name="Text 20"/>
          <p:cNvSpPr/>
          <p:nvPr/>
        </p:nvSpPr>
        <p:spPr>
          <a:xfrm>
            <a:off x="6355080" y="1600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9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092" dirty="0"/>
          </a:p>
        </p:txBody>
      </p:sp>
      <p:sp>
        <p:nvSpPr>
          <p:cNvPr id="23" name="Text 21"/>
          <p:cNvSpPr/>
          <p:nvPr/>
        </p:nvSpPr>
        <p:spPr>
          <a:xfrm>
            <a:off x="6903720" y="158191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СОБСТВЕННЫЙ МЕЖДУНАРОДНЫЙ АЭРОПОРТ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903720" y="1929384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«Хазрет Султан» — 967 га, открыт в 2020 г. Рейсы на Астану, Алматы, Стамбул (Turkish Airlines).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355080" y="2670048"/>
            <a:ext cx="384048" cy="38404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26" name="Text 24"/>
          <p:cNvSpPr/>
          <p:nvPr/>
        </p:nvSpPr>
        <p:spPr>
          <a:xfrm>
            <a:off x="6355080" y="26700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9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092" dirty="0"/>
          </a:p>
        </p:txBody>
      </p:sp>
      <p:sp>
        <p:nvSpPr>
          <p:cNvPr id="27" name="Text 25"/>
          <p:cNvSpPr/>
          <p:nvPr/>
        </p:nvSpPr>
        <p:spPr>
          <a:xfrm>
            <a:off x="6903720" y="2651760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ЖЕЛЕЗНОДОРОЖНЫЙ УЗЕЛ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903720" y="2999232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линии Кызылорда – Ташкент, часть международного коридора ЦАРЭС, соединяющего Центральную Азию с Европой и Китаем.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355080" y="3739896"/>
            <a:ext cx="384048" cy="38404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30" name="Text 28"/>
          <p:cNvSpPr/>
          <p:nvPr/>
        </p:nvSpPr>
        <p:spPr>
          <a:xfrm>
            <a:off x="6355080" y="3739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9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092" dirty="0"/>
          </a:p>
        </p:txBody>
      </p:sp>
      <p:sp>
        <p:nvSpPr>
          <p:cNvPr id="31" name="Text 29"/>
          <p:cNvSpPr/>
          <p:nvPr/>
        </p:nvSpPr>
        <p:spPr>
          <a:xfrm>
            <a:off x="6903720" y="372160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АВТОМОБИЛЬНАЯ ТРАССА А2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903720" y="4069080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Прямой выезд на Шымкент (160 км) и государственную границу с Узбекистаном (~120 км).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355080" y="4809744"/>
            <a:ext cx="384048" cy="38404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34" name="Text 32"/>
          <p:cNvSpPr/>
          <p:nvPr/>
        </p:nvSpPr>
        <p:spPr>
          <a:xfrm>
            <a:off x="6355080" y="48097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9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092" dirty="0"/>
          </a:p>
        </p:txBody>
      </p:sp>
      <p:sp>
        <p:nvSpPr>
          <p:cNvPr id="35" name="Text 33"/>
          <p:cNvSpPr/>
          <p:nvPr/>
        </p:nvSpPr>
        <p:spPr>
          <a:xfrm>
            <a:off x="6903720" y="4791456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БЛИЗОСТЬ К РЫНКАМ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6903720" y="5138928"/>
            <a:ext cx="4709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160 км до Шымкента (третий по величине рынок Казахстана), 304 км до Ташкента (16+ млн потребителей).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8" name="Shape 36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9" name="Shape 37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40" name="Shape 38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1" name="Shape 39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2" name="Text 40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43" name="Text 41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44" name="Text 42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ОКЭД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ПРИОРИТЕТНЫЕ ВИДЫ ДЕЯТЕЛЬНОСТИ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 направлений ОКЭД (расширены с 19 в 2024 г.) — 408 наименований секции «Обрабатывающая промышленность» по приказу Министра МПС РК № 72 от 22.02.2024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99339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EB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27685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ТУРИЗМ И ГОСТЕПРИИМСТВО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49808" y="265176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9" name="Text 7"/>
          <p:cNvSpPr/>
          <p:nvPr/>
        </p:nvSpPr>
        <p:spPr>
          <a:xfrm>
            <a:off x="877824" y="256032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мест размещения туристов, санаториев</a:t>
            </a:r>
            <a:endParaRPr lang="en-US" sz="970" dirty="0"/>
          </a:p>
        </p:txBody>
      </p:sp>
      <p:sp>
        <p:nvSpPr>
          <p:cNvPr id="10" name="Shape 8"/>
          <p:cNvSpPr/>
          <p:nvPr/>
        </p:nvSpPr>
        <p:spPr>
          <a:xfrm>
            <a:off x="749808" y="306324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1" name="Text 9"/>
          <p:cNvSpPr/>
          <p:nvPr/>
        </p:nvSpPr>
        <p:spPr>
          <a:xfrm>
            <a:off x="877824" y="297180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Услуги гостиниц и аналогичных мест проживания</a:t>
            </a:r>
            <a:endParaRPr lang="en-US" sz="970" dirty="0"/>
          </a:p>
        </p:txBody>
      </p:sp>
      <p:sp>
        <p:nvSpPr>
          <p:cNvPr id="12" name="Shape 10"/>
          <p:cNvSpPr/>
          <p:nvPr/>
        </p:nvSpPr>
        <p:spPr>
          <a:xfrm>
            <a:off x="749808" y="347472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3" name="Text 11"/>
          <p:cNvSpPr/>
          <p:nvPr/>
        </p:nvSpPr>
        <p:spPr>
          <a:xfrm>
            <a:off x="877824" y="338328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Организация отдыха и развлечений</a:t>
            </a:r>
            <a:endParaRPr lang="en-US" sz="970" dirty="0"/>
          </a:p>
        </p:txBody>
      </p:sp>
      <p:sp>
        <p:nvSpPr>
          <p:cNvPr id="14" name="Shape 12"/>
          <p:cNvSpPr/>
          <p:nvPr/>
        </p:nvSpPr>
        <p:spPr>
          <a:xfrm>
            <a:off x="4251960" y="187452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34840" y="199339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EB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434840" y="227685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ПРОИЗВОДСТВО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453128" y="265176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18" name="Text 16"/>
          <p:cNvSpPr/>
          <p:nvPr/>
        </p:nvSpPr>
        <p:spPr>
          <a:xfrm>
            <a:off x="4581144" y="256032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строительных материалов, бетона, стекла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4453128" y="306324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0" name="Text 18"/>
          <p:cNvSpPr/>
          <p:nvPr/>
        </p:nvSpPr>
        <p:spPr>
          <a:xfrm>
            <a:off x="4581144" y="297180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жилых и нежилых зданий</a:t>
            </a:r>
            <a:endParaRPr lang="en-US" sz="970" dirty="0"/>
          </a:p>
        </p:txBody>
      </p:sp>
      <p:sp>
        <p:nvSpPr>
          <p:cNvPr id="21" name="Shape 19"/>
          <p:cNvSpPr/>
          <p:nvPr/>
        </p:nvSpPr>
        <p:spPr>
          <a:xfrm>
            <a:off x="4453128" y="347472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2" name="Text 20"/>
          <p:cNvSpPr/>
          <p:nvPr/>
        </p:nvSpPr>
        <p:spPr>
          <a:xfrm>
            <a:off x="4581144" y="338328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готовых металлических изделий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7955280" y="187452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38160" y="199339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EB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8138160" y="227685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СОЦИАЛЬНАЯ ИНФРАСТРУКТУРА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56448" y="265176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7" name="Text 25"/>
          <p:cNvSpPr/>
          <p:nvPr/>
        </p:nvSpPr>
        <p:spPr>
          <a:xfrm>
            <a:off x="8284464" y="256032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Больницы, поликлиники, школы, детсады</a:t>
            </a:r>
            <a:endParaRPr lang="en-US" sz="970" dirty="0"/>
          </a:p>
        </p:txBody>
      </p:sp>
      <p:sp>
        <p:nvSpPr>
          <p:cNvPr id="28" name="Shape 26"/>
          <p:cNvSpPr/>
          <p:nvPr/>
        </p:nvSpPr>
        <p:spPr>
          <a:xfrm>
            <a:off x="8156448" y="306324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29" name="Text 27"/>
          <p:cNvSpPr/>
          <p:nvPr/>
        </p:nvSpPr>
        <p:spPr>
          <a:xfrm>
            <a:off x="8284464" y="297180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Музеи, театры, вузы, библиотеки</a:t>
            </a:r>
            <a:endParaRPr lang="en-US" sz="970" dirty="0"/>
          </a:p>
        </p:txBody>
      </p:sp>
      <p:sp>
        <p:nvSpPr>
          <p:cNvPr id="30" name="Shape 28"/>
          <p:cNvSpPr/>
          <p:nvPr/>
        </p:nvSpPr>
        <p:spPr>
          <a:xfrm>
            <a:off x="8156448" y="347472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31" name="Text 29"/>
          <p:cNvSpPr/>
          <p:nvPr/>
        </p:nvSpPr>
        <p:spPr>
          <a:xfrm>
            <a:off x="8284464" y="338328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Спортивные комплексы</a:t>
            </a:r>
            <a:endParaRPr lang="en-US" sz="970" dirty="0"/>
          </a:p>
        </p:txBody>
      </p:sp>
      <p:sp>
        <p:nvSpPr>
          <p:cNvPr id="32" name="Shape 30"/>
          <p:cNvSpPr/>
          <p:nvPr/>
        </p:nvSpPr>
        <p:spPr>
          <a:xfrm>
            <a:off x="548640" y="402336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1520" y="41422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EB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731520" y="442569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АВИАЦИЯ И ЛОГИСТИКА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749808" y="480060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36" name="Text 34"/>
          <p:cNvSpPr/>
          <p:nvPr/>
        </p:nvSpPr>
        <p:spPr>
          <a:xfrm>
            <a:off x="877824" y="470916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эксплуатация аэропорта</a:t>
            </a:r>
            <a:endParaRPr lang="en-US" sz="970" dirty="0"/>
          </a:p>
        </p:txBody>
      </p:sp>
      <p:sp>
        <p:nvSpPr>
          <p:cNvPr id="37" name="Shape 35"/>
          <p:cNvSpPr/>
          <p:nvPr/>
        </p:nvSpPr>
        <p:spPr>
          <a:xfrm>
            <a:off x="749808" y="521208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38" name="Text 36"/>
          <p:cNvSpPr/>
          <p:nvPr/>
        </p:nvSpPr>
        <p:spPr>
          <a:xfrm>
            <a:off x="877824" y="512064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Деятельность аэропортов</a:t>
            </a:r>
            <a:endParaRPr lang="en-US" sz="970" dirty="0"/>
          </a:p>
        </p:txBody>
      </p:sp>
      <p:sp>
        <p:nvSpPr>
          <p:cNvPr id="39" name="Shape 37"/>
          <p:cNvSpPr/>
          <p:nvPr/>
        </p:nvSpPr>
        <p:spPr>
          <a:xfrm>
            <a:off x="749808" y="562356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40" name="Text 38"/>
          <p:cNvSpPr/>
          <p:nvPr/>
        </p:nvSpPr>
        <p:spPr>
          <a:xfrm>
            <a:off x="877824" y="553212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и управление недвижимостью</a:t>
            </a:r>
            <a:endParaRPr lang="en-US" sz="970" dirty="0"/>
          </a:p>
        </p:txBody>
      </p:sp>
      <p:sp>
        <p:nvSpPr>
          <p:cNvPr id="41" name="Shape 39"/>
          <p:cNvSpPr/>
          <p:nvPr/>
        </p:nvSpPr>
        <p:spPr>
          <a:xfrm>
            <a:off x="4251960" y="402336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434840" y="41422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EB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4434840" y="442569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УСЛУГИ И IT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4453128" y="480060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45" name="Text 43"/>
          <p:cNvSpPr/>
          <p:nvPr/>
        </p:nvSpPr>
        <p:spPr>
          <a:xfrm>
            <a:off x="4581144" y="470916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Питание и напитки</a:t>
            </a:r>
            <a:endParaRPr lang="en-US" sz="970" dirty="0"/>
          </a:p>
        </p:txBody>
      </p:sp>
      <p:sp>
        <p:nvSpPr>
          <p:cNvPr id="46" name="Shape 44"/>
          <p:cNvSpPr/>
          <p:nvPr/>
        </p:nvSpPr>
        <p:spPr>
          <a:xfrm>
            <a:off x="4453128" y="521208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47" name="Text 45"/>
          <p:cNvSpPr/>
          <p:nvPr/>
        </p:nvSpPr>
        <p:spPr>
          <a:xfrm>
            <a:off x="4581144" y="512064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Ремонт электронного и оптического оборудования</a:t>
            </a:r>
            <a:endParaRPr lang="en-US" sz="970" dirty="0"/>
          </a:p>
        </p:txBody>
      </p:sp>
      <p:sp>
        <p:nvSpPr>
          <p:cNvPr id="48" name="Shape 46"/>
          <p:cNvSpPr/>
          <p:nvPr/>
        </p:nvSpPr>
        <p:spPr>
          <a:xfrm>
            <a:off x="4453128" y="562356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49" name="Text 47"/>
          <p:cNvSpPr/>
          <p:nvPr/>
        </p:nvSpPr>
        <p:spPr>
          <a:xfrm>
            <a:off x="4581144" y="553212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и информационные системы</a:t>
            </a:r>
            <a:endParaRPr lang="en-US" sz="970" dirty="0"/>
          </a:p>
        </p:txBody>
      </p:sp>
      <p:sp>
        <p:nvSpPr>
          <p:cNvPr id="50" name="Shape 48"/>
          <p:cNvSpPr/>
          <p:nvPr/>
        </p:nvSpPr>
        <p:spPr>
          <a:xfrm>
            <a:off x="7955280" y="402336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138160" y="41422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CEB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000" dirty="0"/>
          </a:p>
        </p:txBody>
      </p:sp>
      <p:sp>
        <p:nvSpPr>
          <p:cNvPr id="52" name="Text 50"/>
          <p:cNvSpPr/>
          <p:nvPr/>
        </p:nvSpPr>
        <p:spPr>
          <a:xfrm>
            <a:off x="8138160" y="442569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БЛАГОУСТРОЙСТВО</a:t>
            </a:r>
            <a:endParaRPr lang="en-US" sz="1200" dirty="0"/>
          </a:p>
        </p:txBody>
      </p:sp>
      <p:sp>
        <p:nvSpPr>
          <p:cNvPr id="53" name="Shape 51"/>
          <p:cNvSpPr/>
          <p:nvPr/>
        </p:nvSpPr>
        <p:spPr>
          <a:xfrm>
            <a:off x="8156448" y="480060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54" name="Text 52"/>
          <p:cNvSpPr/>
          <p:nvPr/>
        </p:nvSpPr>
        <p:spPr>
          <a:xfrm>
            <a:off x="8284464" y="470916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Комплексное обслуживание объектов</a:t>
            </a:r>
            <a:endParaRPr lang="en-US" sz="970" dirty="0"/>
          </a:p>
        </p:txBody>
      </p:sp>
      <p:sp>
        <p:nvSpPr>
          <p:cNvPr id="55" name="Shape 53"/>
          <p:cNvSpPr/>
          <p:nvPr/>
        </p:nvSpPr>
        <p:spPr>
          <a:xfrm>
            <a:off x="8156448" y="521208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56" name="Text 54"/>
          <p:cNvSpPr/>
          <p:nvPr/>
        </p:nvSpPr>
        <p:spPr>
          <a:xfrm>
            <a:off x="8284464" y="512064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Благоустройство территорий</a:t>
            </a:r>
            <a:endParaRPr lang="en-US" sz="970" dirty="0"/>
          </a:p>
        </p:txBody>
      </p:sp>
      <p:sp>
        <p:nvSpPr>
          <p:cNvPr id="57" name="Shape 55"/>
          <p:cNvSpPr/>
          <p:nvPr/>
        </p:nvSpPr>
        <p:spPr>
          <a:xfrm>
            <a:off x="8156448" y="5623560"/>
            <a:ext cx="45720" cy="45720"/>
          </a:xfrm>
          <a:prstGeom prst="ellipse">
            <a:avLst/>
          </a:prstGeom>
          <a:solidFill>
            <a:srgbClr val="B8912E"/>
          </a:solidFill>
          <a:ln/>
        </p:spPr>
      </p:sp>
      <p:sp>
        <p:nvSpPr>
          <p:cNvPr id="58" name="Text 56"/>
          <p:cNvSpPr/>
          <p:nvPr/>
        </p:nvSpPr>
        <p:spPr>
          <a:xfrm>
            <a:off x="8284464" y="5532120"/>
            <a:ext cx="3017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Ремонт мебели и предметов интерьера</a:t>
            </a:r>
            <a:endParaRPr lang="en-US" sz="970" dirty="0"/>
          </a:p>
        </p:txBody>
      </p:sp>
      <p:sp>
        <p:nvSpPr>
          <p:cNvPr id="59" name="Shape 57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60" name="Shape 58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61" name="Shape 59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62" name="Shape 60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63" name="Shape 61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64" name="Text 62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65" name="Text 63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66" name="Text 64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3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ПРЕФЕРЕНЦИИ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УСЛОВИЯ УЧАСТНИКА СЭЗ «TURAN»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48640" y="2075688"/>
            <a:ext cx="2167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КПН (корпоративный подоходный налог)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035808" y="15087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3035808" y="2075688"/>
            <a:ext cx="2167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 на имущество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522976" y="15087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522976" y="2075688"/>
            <a:ext cx="2167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НДС на импортное сырьё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010144" y="15087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8010144" y="2075688"/>
            <a:ext cx="2167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Таможенные пошлины на импорт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48640" y="2212848"/>
            <a:ext cx="10789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FB8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Земельный налог и арендная плата за землю — 0 тенге в СЭЗ (вне СЭЗ: 11,69 тг/м² налог, 1 856 тг/м² аренда)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48640" y="2697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КАТЕГОРИИ ПРОЕКТОВ ПО ОБЪЁМУ ИНВЕСТИЦИЙ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063240"/>
            <a:ext cx="3429000" cy="1234440"/>
          </a:xfrm>
          <a:prstGeom prst="roundRect">
            <a:avLst>
              <a:gd name="adj" fmla="val 4444"/>
            </a:avLst>
          </a:prstGeom>
          <a:solidFill>
            <a:srgbClr val="2B5E39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20040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КАТЕГОРИЯ 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77240" y="3502152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~29 млн $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393192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льготы действуют 7 лет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0" y="3063240"/>
            <a:ext cx="3429000" cy="1234440"/>
          </a:xfrm>
          <a:prstGeom prst="roundRect">
            <a:avLst>
              <a:gd name="adj" fmla="val 4444"/>
            </a:avLst>
          </a:prstGeom>
          <a:solidFill>
            <a:srgbClr val="2B5E39"/>
          </a:solidFill>
          <a:ln/>
        </p:spPr>
      </p:sp>
      <p:sp>
        <p:nvSpPr>
          <p:cNvPr id="19" name="Text 17"/>
          <p:cNvSpPr/>
          <p:nvPr/>
        </p:nvSpPr>
        <p:spPr>
          <a:xfrm>
            <a:off x="4343400" y="320040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КАТЕГОРИЯ B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343400" y="3502152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~29 – 140 млн $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4343400" y="393192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льготы действуют 15 лет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680960" y="3063240"/>
            <a:ext cx="3429000" cy="1234440"/>
          </a:xfrm>
          <a:prstGeom prst="roundRect">
            <a:avLst>
              <a:gd name="adj" fmla="val 4444"/>
            </a:avLst>
          </a:prstGeom>
          <a:solidFill>
            <a:srgbClr val="2B5E39"/>
          </a:solidFill>
          <a:ln/>
        </p:spPr>
      </p:sp>
      <p:sp>
        <p:nvSpPr>
          <p:cNvPr id="23" name="Text 21"/>
          <p:cNvSpPr/>
          <p:nvPr/>
        </p:nvSpPr>
        <p:spPr>
          <a:xfrm>
            <a:off x="7909560" y="320040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КАТЕГОРИЯ C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909560" y="3502152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 ~140 млн $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7909560" y="393192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льготы действуют 25 лет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48640" y="4434840"/>
            <a:ext cx="10789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FB8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лёгкой, пищевой промышленности и электроники — категория B уже от ~10 млн $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48463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ФОРМАТЫ УЧАСТИЯ ДЛЯ ИНВЕСТОРОВ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48640" y="5230368"/>
            <a:ext cx="292608" cy="29260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5230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832" dirty="0"/>
          </a:p>
        </p:txBody>
      </p:sp>
      <p:sp>
        <p:nvSpPr>
          <p:cNvPr id="30" name="Text 28"/>
          <p:cNvSpPr/>
          <p:nvPr/>
        </p:nvSpPr>
        <p:spPr>
          <a:xfrm>
            <a:off x="932688" y="5193792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7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земельного участка у УК СЭЗ</a:t>
            </a:r>
            <a:endParaRPr lang="en-US" sz="970" dirty="0"/>
          </a:p>
        </p:txBody>
      </p:sp>
      <p:sp>
        <p:nvSpPr>
          <p:cNvPr id="31" name="Shape 29"/>
          <p:cNvSpPr/>
          <p:nvPr/>
        </p:nvSpPr>
        <p:spPr>
          <a:xfrm>
            <a:off x="4206240" y="5230368"/>
            <a:ext cx="292608" cy="29260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32" name="Text 30"/>
          <p:cNvSpPr/>
          <p:nvPr/>
        </p:nvSpPr>
        <p:spPr>
          <a:xfrm>
            <a:off x="4206240" y="5230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832" dirty="0"/>
          </a:p>
        </p:txBody>
      </p:sp>
      <p:sp>
        <p:nvSpPr>
          <p:cNvPr id="33" name="Text 31"/>
          <p:cNvSpPr/>
          <p:nvPr/>
        </p:nvSpPr>
        <p:spPr>
          <a:xfrm>
            <a:off x="4590288" y="5193792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7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ввод объекта под ключ</a:t>
            </a:r>
            <a:endParaRPr lang="en-US" sz="970" dirty="0"/>
          </a:p>
        </p:txBody>
      </p:sp>
      <p:sp>
        <p:nvSpPr>
          <p:cNvPr id="34" name="Shape 32"/>
          <p:cNvSpPr/>
          <p:nvPr/>
        </p:nvSpPr>
        <p:spPr>
          <a:xfrm>
            <a:off x="7863840" y="5230368"/>
            <a:ext cx="292608" cy="29260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35" name="Text 33"/>
          <p:cNvSpPr/>
          <p:nvPr/>
        </p:nvSpPr>
        <p:spPr>
          <a:xfrm>
            <a:off x="7863840" y="5230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832" dirty="0"/>
          </a:p>
        </p:txBody>
      </p:sp>
      <p:sp>
        <p:nvSpPr>
          <p:cNvPr id="36" name="Text 34"/>
          <p:cNvSpPr/>
          <p:nvPr/>
        </p:nvSpPr>
        <p:spPr>
          <a:xfrm>
            <a:off x="8247888" y="5193792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7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производственных помещений</a:t>
            </a:r>
            <a:endParaRPr lang="en-US" sz="970" dirty="0"/>
          </a:p>
        </p:txBody>
      </p:sp>
      <p:sp>
        <p:nvSpPr>
          <p:cNvPr id="37" name="Shape 35"/>
          <p:cNvSpPr/>
          <p:nvPr/>
        </p:nvSpPr>
        <p:spPr>
          <a:xfrm>
            <a:off x="548640" y="5797296"/>
            <a:ext cx="292608" cy="29260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38" name="Text 36"/>
          <p:cNvSpPr/>
          <p:nvPr/>
        </p:nvSpPr>
        <p:spPr>
          <a:xfrm>
            <a:off x="548640" y="57972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832" dirty="0"/>
          </a:p>
        </p:txBody>
      </p:sp>
      <p:sp>
        <p:nvSpPr>
          <p:cNvPr id="39" name="Text 37"/>
          <p:cNvSpPr/>
          <p:nvPr/>
        </p:nvSpPr>
        <p:spPr>
          <a:xfrm>
            <a:off x="932688" y="576072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7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совместного производства с партнёрами</a:t>
            </a:r>
            <a:endParaRPr lang="en-US" sz="970" dirty="0"/>
          </a:p>
        </p:txBody>
      </p:sp>
      <p:sp>
        <p:nvSpPr>
          <p:cNvPr id="40" name="Shape 38"/>
          <p:cNvSpPr/>
          <p:nvPr/>
        </p:nvSpPr>
        <p:spPr>
          <a:xfrm>
            <a:off x="4206240" y="5797296"/>
            <a:ext cx="292608" cy="29260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41" name="Text 39"/>
          <p:cNvSpPr/>
          <p:nvPr/>
        </p:nvSpPr>
        <p:spPr>
          <a:xfrm>
            <a:off x="4206240" y="57972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832" dirty="0"/>
          </a:p>
        </p:txBody>
      </p:sp>
      <p:sp>
        <p:nvSpPr>
          <p:cNvPr id="42" name="Text 40"/>
          <p:cNvSpPr/>
          <p:nvPr/>
        </p:nvSpPr>
        <p:spPr>
          <a:xfrm>
            <a:off x="4590288" y="576072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7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 в новое или действующее производство</a:t>
            </a:r>
            <a:endParaRPr lang="en-US" sz="970" dirty="0"/>
          </a:p>
        </p:txBody>
      </p:sp>
      <p:sp>
        <p:nvSpPr>
          <p:cNvPr id="43" name="Shape 41"/>
          <p:cNvSpPr/>
          <p:nvPr/>
        </p:nvSpPr>
        <p:spPr>
          <a:xfrm>
            <a:off x="7863840" y="5797296"/>
            <a:ext cx="292608" cy="292608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44" name="Text 42"/>
          <p:cNvSpPr/>
          <p:nvPr/>
        </p:nvSpPr>
        <p:spPr>
          <a:xfrm>
            <a:off x="7863840" y="57972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2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832" dirty="0"/>
          </a:p>
        </p:txBody>
      </p:sp>
      <p:sp>
        <p:nvSpPr>
          <p:cNvPr id="45" name="Text 43"/>
          <p:cNvSpPr/>
          <p:nvPr/>
        </p:nvSpPr>
        <p:spPr>
          <a:xfrm>
            <a:off x="8247888" y="576072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7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Контрактное производство под заказы резидентов</a:t>
            </a:r>
            <a:endParaRPr lang="en-US" sz="970" dirty="0"/>
          </a:p>
        </p:txBody>
      </p:sp>
      <p:sp>
        <p:nvSpPr>
          <p:cNvPr id="46" name="Shape 44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7" name="Shape 45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8" name="Shape 46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49" name="Shape 47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0" name="Shape 48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1" name="Text 49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52" name="Text 50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53" name="Text 51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8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ОСНОВНЫЕ ПОКАЗАТЕЛИ 2019–2026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42316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0992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140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31520" y="2221992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8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проектов всего</a:t>
            </a:r>
            <a:endParaRPr lang="en-US" sz="980" dirty="0"/>
          </a:p>
        </p:txBody>
      </p:sp>
      <p:sp>
        <p:nvSpPr>
          <p:cNvPr id="7" name="Text 5"/>
          <p:cNvSpPr/>
          <p:nvPr/>
        </p:nvSpPr>
        <p:spPr>
          <a:xfrm>
            <a:off x="731520" y="2715768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7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129 участников СЭЗ</a:t>
            </a:r>
            <a:endParaRPr lang="en-US" sz="870" dirty="0"/>
          </a:p>
        </p:txBody>
      </p:sp>
      <p:sp>
        <p:nvSpPr>
          <p:cNvPr id="8" name="Shape 6"/>
          <p:cNvSpPr/>
          <p:nvPr/>
        </p:nvSpPr>
        <p:spPr>
          <a:xfrm>
            <a:off x="3154680" y="1600200"/>
            <a:ext cx="242316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37560" y="170992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337560" y="2221992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8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реализованных проектов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337560" y="2715768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7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296,86 млрд тг</a:t>
            </a:r>
            <a:endParaRPr lang="en-US" sz="870" dirty="0"/>
          </a:p>
        </p:txBody>
      </p:sp>
      <p:sp>
        <p:nvSpPr>
          <p:cNvPr id="12" name="Shape 10"/>
          <p:cNvSpPr/>
          <p:nvPr/>
        </p:nvSpPr>
        <p:spPr>
          <a:xfrm>
            <a:off x="5760720" y="1600200"/>
            <a:ext cx="242316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0" y="170992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943600" y="2221992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8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проекта запускаются в 2026 г.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5943600" y="2715768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7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229,6 млрд тг • 2 530 раб. мест</a:t>
            </a:r>
            <a:endParaRPr lang="en-US" sz="870" dirty="0"/>
          </a:p>
        </p:txBody>
      </p:sp>
      <p:sp>
        <p:nvSpPr>
          <p:cNvPr id="16" name="Shape 14"/>
          <p:cNvSpPr/>
          <p:nvPr/>
        </p:nvSpPr>
        <p:spPr>
          <a:xfrm>
            <a:off x="8366760" y="1600200"/>
            <a:ext cx="242316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49640" y="1709928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8549640" y="2221992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8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потенциальных проектов</a:t>
            </a:r>
            <a:endParaRPr lang="en-US" sz="980" dirty="0"/>
          </a:p>
        </p:txBody>
      </p:sp>
      <p:sp>
        <p:nvSpPr>
          <p:cNvPr id="19" name="Text 17"/>
          <p:cNvSpPr/>
          <p:nvPr/>
        </p:nvSpPr>
        <p:spPr>
          <a:xfrm>
            <a:off x="8549640" y="2715768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7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192,7 млрд тг</a:t>
            </a:r>
            <a:endParaRPr lang="en-US" sz="870" dirty="0"/>
          </a:p>
        </p:txBody>
      </p:sp>
      <p:sp>
        <p:nvSpPr>
          <p:cNvPr id="20" name="Shape 18"/>
          <p:cNvSpPr/>
          <p:nvPr/>
        </p:nvSpPr>
        <p:spPr>
          <a:xfrm>
            <a:off x="548640" y="3291840"/>
            <a:ext cx="10515600" cy="777240"/>
          </a:xfrm>
          <a:prstGeom prst="roundRect">
            <a:avLst>
              <a:gd name="adj" fmla="val 7059"/>
            </a:avLst>
          </a:prstGeom>
          <a:solidFill>
            <a:srgbClr val="1E3D2A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3429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СУММАРНЫЙ ОБЪЁМ ИНВЕСТИЦИЙ С 2019 ГОДА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583680" y="333756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8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1,26 трлн тенге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548640" y="427939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РЕАЛИЗОВАННЫЕ ПРОЕКТЫ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4681728"/>
            <a:ext cx="0" cy="1234440"/>
          </a:xfrm>
          <a:prstGeom prst="line">
            <a:avLst/>
          </a:prstGeom>
          <a:noFill/>
          <a:ln w="12700">
            <a:solidFill>
              <a:srgbClr val="C7DCC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468172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Караван Сарай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31520" y="5065776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туристический комплекс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31520" y="54315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88,5 млрд тг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3154680" y="4681728"/>
            <a:ext cx="0" cy="1234440"/>
          </a:xfrm>
          <a:prstGeom prst="line">
            <a:avLst/>
          </a:prstGeom>
          <a:noFill/>
          <a:ln w="12700">
            <a:solidFill>
              <a:srgbClr val="C7DCC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37560" y="468172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аэропорт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337560" y="5065776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«Хазрет Султан»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337560" y="54315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78,7 млрд тг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5760720" y="4681728"/>
            <a:ext cx="0" cy="1234440"/>
          </a:xfrm>
          <a:prstGeom prst="line">
            <a:avLst/>
          </a:prstGeom>
          <a:noFill/>
          <a:ln w="12700">
            <a:solidFill>
              <a:srgbClr val="C7DCC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943600" y="468172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Hampton by Hilton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943600" y="5065776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гостиничный комплекс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943600" y="54315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6,1 млрд тг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8366760" y="4681728"/>
            <a:ext cx="0" cy="1234440"/>
          </a:xfrm>
          <a:prstGeom prst="line">
            <a:avLst/>
          </a:prstGeom>
          <a:noFill/>
          <a:ln w="12700">
            <a:solidFill>
              <a:srgbClr val="C7DCC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549640" y="4681728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Керуен Сарай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549640" y="5065776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жилой комплекс, I этап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8549640" y="5431536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2,2 млрд тг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548640" y="59893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Дополнительно реализованы: гостиницы Rixos Turkistan и Ramada by Wyndham, Дворец бракосочетания, коттеджные городки «Аманат» и «Yassy Village», офисы «Yassy Office», заводы ЖБИ и керамического кирпича.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2" name="Shape 40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3" name="Shape 41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44" name="Shape 42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5" name="Shape 43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6" name="Text 44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47" name="Text 45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48" name="Text 46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ГОТОВАЯ ИНФРАСТРУКТУРА — МОЖНО ЗАХОДИТЬ И СТРОИТЬ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СЭЗ «TURAN» работает с 2019 года — инженерные сети, дороги и административная инфраструктура введены в эксплуатацию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2029968"/>
            <a:ext cx="457200" cy="45720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325880" y="204825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Электроснабжение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49808" y="2651760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Промышленные зоны подключены к сетям электроснабжения области, готовы к вводу производственных мощностей.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251960" y="182880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53128" y="2029968"/>
            <a:ext cx="457200" cy="45720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12" name="Text 10"/>
          <p:cNvSpPr/>
          <p:nvPr/>
        </p:nvSpPr>
        <p:spPr>
          <a:xfrm>
            <a:off x="445312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0" y="204825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Водоснабжение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453128" y="2651760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Централизованное водоснабжение и водоотведение подведены к промышленным и деловым зонам СЭЗ.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955280" y="182880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56448" y="2029968"/>
            <a:ext cx="457200" cy="45720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17" name="Text 15"/>
          <p:cNvSpPr/>
          <p:nvPr/>
        </p:nvSpPr>
        <p:spPr>
          <a:xfrm>
            <a:off x="815644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732520" y="204825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156448" y="2651760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Трасса А2, железнодорожная линия Кызылорда–Ташкент и собственный международный аэропорт «Хазрет Султан».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97764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9808" y="4178808"/>
            <a:ext cx="457200" cy="45720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325880" y="419709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Производственные участки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49808" y="4800600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промышленных зон общей площадью 1 400,3 га — готовы к передаче инвесторам под строительство.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251960" y="397764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453128" y="4178808"/>
            <a:ext cx="457200" cy="45720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27" name="Text 25"/>
          <p:cNvSpPr/>
          <p:nvPr/>
        </p:nvSpPr>
        <p:spPr>
          <a:xfrm>
            <a:off x="445312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029200" y="419709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Социальная инфраструктура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453128" y="4800600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Школы, поликлиники, жильё и гостиничный фонд нового города Туркестан уже введены в эксплуатацию.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955280" y="3977640"/>
            <a:ext cx="3520440" cy="196596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156448" y="4178808"/>
            <a:ext cx="457200" cy="45720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32" name="Text 30"/>
          <p:cNvSpPr/>
          <p:nvPr/>
        </p:nvSpPr>
        <p:spPr>
          <a:xfrm>
            <a:off x="815644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732520" y="419709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Единое окно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8156448" y="4800600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АО «УК СЭЗ «TURAN» сопровождает получение статуса участника и всех разрешений в режиме одного окна.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6" name="Shape 34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7" name="Shape 35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38" name="Shape 36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39" name="Shape 37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0" name="Text 38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41" name="Text 39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42" name="Text 40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3D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МЫ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 SOLUTIONS — ВАШ ПАРТНЁР ПОЛНОГО ЦИКЛА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3D8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Stop Shop для иностранных инвесторов в Казахстане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6" name="Text 4"/>
          <p:cNvSpPr/>
          <p:nvPr/>
        </p:nvSpPr>
        <p:spPr>
          <a:xfrm>
            <a:off x="713232" y="195681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13232" y="2359152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Генеральный подряд</a:t>
            </a:r>
            <a:endParaRPr lang="en-US" sz="1180" dirty="0"/>
          </a:p>
        </p:txBody>
      </p:sp>
      <p:sp>
        <p:nvSpPr>
          <p:cNvPr id="8" name="Text 6"/>
          <p:cNvSpPr/>
          <p:nvPr/>
        </p:nvSpPr>
        <p:spPr>
          <a:xfrm>
            <a:off x="713232" y="2907792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 заводы и склады любой сложности. 20 лет опыта на рынке Казахстана.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46120" y="1828800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10" name="Text 8"/>
          <p:cNvSpPr/>
          <p:nvPr/>
        </p:nvSpPr>
        <p:spPr>
          <a:xfrm>
            <a:off x="3410712" y="195681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410712" y="2359152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Административный ресурс</a:t>
            </a:r>
            <a:endParaRPr lang="en-US" sz="1180" dirty="0"/>
          </a:p>
        </p:txBody>
      </p:sp>
      <p:sp>
        <p:nvSpPr>
          <p:cNvPr id="12" name="Text 10"/>
          <p:cNvSpPr/>
          <p:nvPr/>
        </p:nvSpPr>
        <p:spPr>
          <a:xfrm>
            <a:off x="3410712" y="2907792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Сильные связи на всех уровнях. Решаем вопросы с госорганами быстро.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943600" y="1828800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14" name="Text 12"/>
          <p:cNvSpPr/>
          <p:nvPr/>
        </p:nvSpPr>
        <p:spPr>
          <a:xfrm>
            <a:off x="6108192" y="195681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108192" y="2359152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</a:t>
            </a:r>
            <a:endParaRPr lang="en-US" sz="1180" dirty="0"/>
          </a:p>
        </p:txBody>
      </p:sp>
      <p:sp>
        <p:nvSpPr>
          <p:cNvPr id="16" name="Text 14"/>
          <p:cNvSpPr/>
          <p:nvPr/>
        </p:nvSpPr>
        <p:spPr>
          <a:xfrm>
            <a:off x="6108192" y="2907792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 через Даму и Байтерек. Сопровождение заявки.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641080" y="1828800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18" name="Text 16"/>
          <p:cNvSpPr/>
          <p:nvPr/>
        </p:nvSpPr>
        <p:spPr>
          <a:xfrm>
            <a:off x="8805672" y="1956816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805672" y="2359152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в СЭЗ</a:t>
            </a:r>
            <a:endParaRPr lang="en-US" sz="1180" dirty="0"/>
          </a:p>
        </p:txBody>
      </p:sp>
      <p:sp>
        <p:nvSpPr>
          <p:cNvPr id="20" name="Text 18"/>
          <p:cNvSpPr/>
          <p:nvPr/>
        </p:nvSpPr>
        <p:spPr>
          <a:xfrm>
            <a:off x="8805672" y="2907792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статуса участника СЭЗ под ключ, включая земельные и разрешительные процедуры.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548640" y="3959352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408736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13232" y="4489704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Релокация персонала</a:t>
            </a:r>
            <a:endParaRPr lang="en-US" sz="1180" dirty="0"/>
          </a:p>
        </p:txBody>
      </p:sp>
      <p:sp>
        <p:nvSpPr>
          <p:cNvPr id="24" name="Text 22"/>
          <p:cNvSpPr/>
          <p:nvPr/>
        </p:nvSpPr>
        <p:spPr>
          <a:xfrm>
            <a:off x="713232" y="5038344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Визы, жильё, школы, медицина для инвестора и его сотрудников.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46120" y="3959352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26" name="Text 24"/>
          <p:cNvSpPr/>
          <p:nvPr/>
        </p:nvSpPr>
        <p:spPr>
          <a:xfrm>
            <a:off x="3410712" y="408736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3410712" y="4489704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Юридическое сопровождение</a:t>
            </a:r>
            <a:endParaRPr lang="en-US" sz="1180" dirty="0"/>
          </a:p>
        </p:txBody>
      </p:sp>
      <p:sp>
        <p:nvSpPr>
          <p:cNvPr id="28" name="Text 26"/>
          <p:cNvSpPr/>
          <p:nvPr/>
        </p:nvSpPr>
        <p:spPr>
          <a:xfrm>
            <a:off x="3410712" y="5038344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сделок, налоговая оптимизация, казахстанское право.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943600" y="3959352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30" name="Text 28"/>
          <p:cNvSpPr/>
          <p:nvPr/>
        </p:nvSpPr>
        <p:spPr>
          <a:xfrm>
            <a:off x="6108192" y="408736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6108192" y="4489704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Подбор поставщиков</a:t>
            </a:r>
            <a:endParaRPr lang="en-US" sz="1180" dirty="0"/>
          </a:p>
        </p:txBody>
      </p:sp>
      <p:sp>
        <p:nvSpPr>
          <p:cNvPr id="32" name="Text 30"/>
          <p:cNvSpPr/>
          <p:nvPr/>
        </p:nvSpPr>
        <p:spPr>
          <a:xfrm>
            <a:off x="6108192" y="5038344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Местная сеть поставщиков сырья, комплектующих и услуг.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8641080" y="3959352"/>
            <a:ext cx="2578608" cy="1965960"/>
          </a:xfrm>
          <a:prstGeom prst="roundRect">
            <a:avLst>
              <a:gd name="adj" fmla="val 2791"/>
            </a:avLst>
          </a:prstGeom>
          <a:solidFill>
            <a:srgbClr val="2B5E39"/>
          </a:solidFill>
          <a:ln/>
        </p:spPr>
      </p:sp>
      <p:sp>
        <p:nvSpPr>
          <p:cNvPr id="34" name="Text 32"/>
          <p:cNvSpPr/>
          <p:nvPr/>
        </p:nvSpPr>
        <p:spPr>
          <a:xfrm>
            <a:off x="8805672" y="408736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700" dirty="0"/>
          </a:p>
        </p:txBody>
      </p:sp>
      <p:sp>
        <p:nvSpPr>
          <p:cNvPr id="35" name="Text 33"/>
          <p:cNvSpPr/>
          <p:nvPr/>
        </p:nvSpPr>
        <p:spPr>
          <a:xfrm>
            <a:off x="8805672" y="4489704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Постинвестиционная поддержка</a:t>
            </a:r>
            <a:endParaRPr lang="en-US" sz="1180" dirty="0"/>
          </a:p>
        </p:txBody>
      </p:sp>
      <p:sp>
        <p:nvSpPr>
          <p:cNvPr id="36" name="Text 34"/>
          <p:cNvSpPr/>
          <p:nvPr/>
        </p:nvSpPr>
        <p:spPr>
          <a:xfrm>
            <a:off x="8805672" y="5038344"/>
            <a:ext cx="22494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B9D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GR, операционные вопросы, расширение бизнеса в регионе.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8" name="Shape 36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9" name="Shape 37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B8912E"/>
          </a:solidFill>
          <a:ln/>
        </p:spPr>
      </p:sp>
      <p:sp>
        <p:nvSpPr>
          <p:cNvPr id="40" name="Shape 38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1" name="Shape 39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Text 40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B891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43" name="Text 41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44" name="Text 42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8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F6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91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ПУТЬ ИНВЕСТОРА: ОТ ИДЕИ ДО ЗАПУСКА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вас на каждом из шести этапов. Один партнёр — полный путь.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4290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2075688"/>
            <a:ext cx="502920" cy="50292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20756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30" dirty="0"/>
          </a:p>
        </p:txBody>
      </p:sp>
      <p:sp>
        <p:nvSpPr>
          <p:cNvPr id="8" name="Text 6"/>
          <p:cNvSpPr/>
          <p:nvPr/>
        </p:nvSpPr>
        <p:spPr>
          <a:xfrm>
            <a:off x="1417320" y="209397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контакт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49808" y="2743200"/>
            <a:ext cx="30266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Встреча с Tau Invest Solutions. Обсуждение целей, отрасли и объёма инвестиций.</a:t>
            </a:r>
            <a:endParaRPr lang="en-US" sz="1030" dirty="0"/>
          </a:p>
        </p:txBody>
      </p:sp>
      <p:sp>
        <p:nvSpPr>
          <p:cNvPr id="10" name="Shape 8"/>
          <p:cNvSpPr/>
          <p:nvPr/>
        </p:nvSpPr>
        <p:spPr>
          <a:xfrm>
            <a:off x="4005072" y="2811780"/>
            <a:ext cx="118872" cy="0"/>
          </a:xfrm>
          <a:prstGeom prst="line">
            <a:avLst/>
          </a:prstGeom>
          <a:noFill/>
          <a:ln w="19050">
            <a:solidFill>
              <a:srgbClr val="3E8A4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151376" y="1874520"/>
            <a:ext cx="34290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52544" y="2075688"/>
            <a:ext cx="502920" cy="50292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13" name="Text 11"/>
          <p:cNvSpPr/>
          <p:nvPr/>
        </p:nvSpPr>
        <p:spPr>
          <a:xfrm>
            <a:off x="4352544" y="20756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30" dirty="0"/>
          </a:p>
        </p:txBody>
      </p:sp>
      <p:sp>
        <p:nvSpPr>
          <p:cNvPr id="14" name="Text 12"/>
          <p:cNvSpPr/>
          <p:nvPr/>
        </p:nvSpPr>
        <p:spPr>
          <a:xfrm>
            <a:off x="5020056" y="209397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и подбор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352544" y="2743200"/>
            <a:ext cx="30266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участка в СЭЗ «TURAN». Финансовое моделирование и ТЭО.</a:t>
            </a:r>
            <a:endParaRPr lang="en-US" sz="1030" dirty="0"/>
          </a:p>
        </p:txBody>
      </p:sp>
      <p:sp>
        <p:nvSpPr>
          <p:cNvPr id="16" name="Shape 14"/>
          <p:cNvSpPr/>
          <p:nvPr/>
        </p:nvSpPr>
        <p:spPr>
          <a:xfrm>
            <a:off x="7607808" y="2811780"/>
            <a:ext cx="118872" cy="0"/>
          </a:xfrm>
          <a:prstGeom prst="line">
            <a:avLst/>
          </a:prstGeom>
          <a:noFill/>
          <a:ln w="19050">
            <a:solidFill>
              <a:srgbClr val="3E8A4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54112" y="1874520"/>
            <a:ext cx="34290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955280" y="2075688"/>
            <a:ext cx="502920" cy="502920"/>
          </a:xfrm>
          <a:prstGeom prst="ellipse">
            <a:avLst/>
          </a:prstGeom>
          <a:solidFill>
            <a:srgbClr val="3E8A4C"/>
          </a:solidFill>
          <a:ln/>
        </p:spPr>
      </p:sp>
      <p:sp>
        <p:nvSpPr>
          <p:cNvPr id="19" name="Text 17"/>
          <p:cNvSpPr/>
          <p:nvPr/>
        </p:nvSpPr>
        <p:spPr>
          <a:xfrm>
            <a:off x="7955280" y="20756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30" dirty="0"/>
          </a:p>
        </p:txBody>
      </p:sp>
      <p:sp>
        <p:nvSpPr>
          <p:cNvPr id="20" name="Text 18"/>
          <p:cNvSpPr/>
          <p:nvPr/>
        </p:nvSpPr>
        <p:spPr>
          <a:xfrm>
            <a:off x="8622792" y="209397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 в СЭЗ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7955280" y="2743200"/>
            <a:ext cx="30266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Экспертиза документов (1–2 дня), договор с УК СЭЗ, включение в реестр (3–5 раб. дней).</a:t>
            </a:r>
            <a:endParaRPr lang="en-US" sz="1030" dirty="0"/>
          </a:p>
        </p:txBody>
      </p:sp>
      <p:sp>
        <p:nvSpPr>
          <p:cNvPr id="22" name="Shape 20"/>
          <p:cNvSpPr/>
          <p:nvPr/>
        </p:nvSpPr>
        <p:spPr>
          <a:xfrm>
            <a:off x="548640" y="3977640"/>
            <a:ext cx="34290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49808" y="4178808"/>
            <a:ext cx="502920" cy="502920"/>
          </a:xfrm>
          <a:prstGeom prst="ellipse">
            <a:avLst/>
          </a:prstGeom>
          <a:solidFill>
            <a:srgbClr val="2B5E39"/>
          </a:solidFill>
          <a:ln/>
        </p:spPr>
      </p:sp>
      <p:sp>
        <p:nvSpPr>
          <p:cNvPr id="24" name="Text 22"/>
          <p:cNvSpPr/>
          <p:nvPr/>
        </p:nvSpPr>
        <p:spPr>
          <a:xfrm>
            <a:off x="749808" y="4178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30" dirty="0"/>
          </a:p>
        </p:txBody>
      </p:sp>
      <p:sp>
        <p:nvSpPr>
          <p:cNvPr id="25" name="Text 23"/>
          <p:cNvSpPr/>
          <p:nvPr/>
        </p:nvSpPr>
        <p:spPr>
          <a:xfrm>
            <a:off x="1417320" y="419709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Оформление земли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749808" y="4846320"/>
            <a:ext cx="30266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отвода, договор аренды, государственный акт — по единому окну.</a:t>
            </a:r>
            <a:endParaRPr lang="en-US" sz="1030" dirty="0"/>
          </a:p>
        </p:txBody>
      </p:sp>
      <p:sp>
        <p:nvSpPr>
          <p:cNvPr id="27" name="Shape 25"/>
          <p:cNvSpPr/>
          <p:nvPr/>
        </p:nvSpPr>
        <p:spPr>
          <a:xfrm>
            <a:off x="4005072" y="4914900"/>
            <a:ext cx="118872" cy="0"/>
          </a:xfrm>
          <a:prstGeom prst="line">
            <a:avLst/>
          </a:prstGeom>
          <a:noFill/>
          <a:ln w="19050">
            <a:solidFill>
              <a:srgbClr val="3E8A4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151376" y="3977640"/>
            <a:ext cx="34290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352544" y="4178808"/>
            <a:ext cx="502920" cy="502920"/>
          </a:xfrm>
          <a:prstGeom prst="ellipse">
            <a:avLst/>
          </a:prstGeom>
          <a:solidFill>
            <a:srgbClr val="2B5E39"/>
          </a:solidFill>
          <a:ln/>
        </p:spPr>
      </p:sp>
      <p:sp>
        <p:nvSpPr>
          <p:cNvPr id="30" name="Text 28"/>
          <p:cNvSpPr/>
          <p:nvPr/>
        </p:nvSpPr>
        <p:spPr>
          <a:xfrm>
            <a:off x="4352544" y="4178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30" dirty="0"/>
          </a:p>
        </p:txBody>
      </p:sp>
      <p:sp>
        <p:nvSpPr>
          <p:cNvPr id="31" name="Text 29"/>
          <p:cNvSpPr/>
          <p:nvPr/>
        </p:nvSpPr>
        <p:spPr>
          <a:xfrm>
            <a:off x="5020056" y="419709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4352544" y="4846320"/>
            <a:ext cx="30266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Building Company — генподрядчик. Контроль качества.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7607808" y="4914900"/>
            <a:ext cx="118872" cy="0"/>
          </a:xfrm>
          <a:prstGeom prst="line">
            <a:avLst/>
          </a:prstGeom>
          <a:noFill/>
          <a:ln w="19050">
            <a:solidFill>
              <a:srgbClr val="3E8A4C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754112" y="3977640"/>
            <a:ext cx="34290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C7DCC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955280" y="4178808"/>
            <a:ext cx="502920" cy="502920"/>
          </a:xfrm>
          <a:prstGeom prst="ellipse">
            <a:avLst/>
          </a:prstGeom>
          <a:solidFill>
            <a:srgbClr val="2B5E39"/>
          </a:solidFill>
          <a:ln/>
        </p:spPr>
      </p:sp>
      <p:sp>
        <p:nvSpPr>
          <p:cNvPr id="36" name="Text 34"/>
          <p:cNvSpPr/>
          <p:nvPr/>
        </p:nvSpPr>
        <p:spPr>
          <a:xfrm>
            <a:off x="7955280" y="4178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430" dirty="0"/>
          </a:p>
        </p:txBody>
      </p:sp>
      <p:sp>
        <p:nvSpPr>
          <p:cNvPr id="37" name="Text 35"/>
          <p:cNvSpPr/>
          <p:nvPr/>
        </p:nvSpPr>
        <p:spPr>
          <a:xfrm>
            <a:off x="8622792" y="419709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3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и поддержка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7955280" y="4846320"/>
            <a:ext cx="30266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Операционный старт. Постинвестиционное GR-сопровождение.</a:t>
            </a:r>
            <a:endParaRPr lang="en-US" sz="1030" dirty="0"/>
          </a:p>
        </p:txBody>
      </p:sp>
      <p:sp>
        <p:nvSpPr>
          <p:cNvPr id="39" name="Shape 37"/>
          <p:cNvSpPr/>
          <p:nvPr/>
        </p:nvSpPr>
        <p:spPr>
          <a:xfrm>
            <a:off x="457200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0" name="Shape 38"/>
          <p:cNvSpPr/>
          <p:nvPr/>
        </p:nvSpPr>
        <p:spPr>
          <a:xfrm>
            <a:off x="494919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1" name="Shape 39"/>
          <p:cNvSpPr/>
          <p:nvPr/>
        </p:nvSpPr>
        <p:spPr>
          <a:xfrm>
            <a:off x="532638" y="6223406"/>
            <a:ext cx="22631" cy="292608"/>
          </a:xfrm>
          <a:prstGeom prst="rect">
            <a:avLst/>
          </a:prstGeom>
          <a:solidFill>
            <a:srgbClr val="3E8A4C"/>
          </a:solidFill>
          <a:ln/>
        </p:spPr>
      </p:sp>
      <p:sp>
        <p:nvSpPr>
          <p:cNvPr id="42" name="Shape 40"/>
          <p:cNvSpPr/>
          <p:nvPr/>
        </p:nvSpPr>
        <p:spPr>
          <a:xfrm>
            <a:off x="570357" y="6296558"/>
            <a:ext cx="22631" cy="219456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3" name="Shape 41"/>
          <p:cNvSpPr/>
          <p:nvPr/>
        </p:nvSpPr>
        <p:spPr>
          <a:xfrm>
            <a:off x="608076" y="6369710"/>
            <a:ext cx="22631" cy="146304"/>
          </a:xfrm>
          <a:prstGeom prst="rect">
            <a:avLst/>
          </a:prstGeom>
          <a:solidFill>
            <a:srgbClr val="1E3D2A"/>
          </a:solidFill>
          <a:ln/>
        </p:spPr>
      </p:sp>
      <p:sp>
        <p:nvSpPr>
          <p:cNvPr id="44" name="Text 42"/>
          <p:cNvSpPr/>
          <p:nvPr/>
        </p:nvSpPr>
        <p:spPr>
          <a:xfrm>
            <a:off x="686029" y="6339992"/>
            <a:ext cx="150876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5" b="1" spc="200" kern="0" dirty="0">
                <a:solidFill>
                  <a:srgbClr val="1E3D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</a:t>
            </a:r>
            <a:pPr indent="0" marL="0">
              <a:buNone/>
            </a:pPr>
            <a:r>
              <a:rPr lang="en-US" sz="825" b="1" spc="200" kern="0" dirty="0">
                <a:solidFill>
                  <a:srgbClr val="3E8A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INVEST</a:t>
            </a:r>
            <a:endParaRPr lang="en-US" sz="825" dirty="0"/>
          </a:p>
        </p:txBody>
      </p:sp>
      <p:sp>
        <p:nvSpPr>
          <p:cNvPr id="45" name="Text 43"/>
          <p:cNvSpPr/>
          <p:nvPr/>
        </p:nvSpPr>
        <p:spPr>
          <a:xfrm>
            <a:off x="686029" y="6465722"/>
            <a:ext cx="1508760" cy="90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5" spc="250" kern="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385" dirty="0"/>
          </a:p>
        </p:txBody>
      </p:sp>
      <p:sp>
        <p:nvSpPr>
          <p:cNvPr id="46" name="Text 44"/>
          <p:cNvSpPr/>
          <p:nvPr/>
        </p:nvSpPr>
        <p:spPr>
          <a:xfrm>
            <a:off x="1152144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868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2026-07-22T08:44:03Z</dcterms:created>
  <dcterms:modified xsi:type="dcterms:W3CDTF">2026-07-22T08:44:03Z</dcterms:modified>
</cp:coreProperties>
</file>