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0D4951"/>
          </a:solidFill>
          <a:ln/>
        </p:spPr>
      </p:sp>
      <p:pic>
        <p:nvPicPr>
          <p:cNvPr id="3" name="Image 0" descr="/home/claude/img/img-00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72000" y="0"/>
            <a:ext cx="7619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9098280" y="256032"/>
            <a:ext cx="2651760" cy="777240"/>
          </a:xfrm>
          <a:prstGeom prst="rect">
            <a:avLst/>
          </a:prstGeom>
          <a:solidFill>
            <a:srgbClr val="0D4951"/>
          </a:solidFill>
          <a:ln/>
        </p:spPr>
      </p:sp>
      <p:sp>
        <p:nvSpPr>
          <p:cNvPr id="5" name="Shape 2"/>
          <p:cNvSpPr/>
          <p:nvPr/>
        </p:nvSpPr>
        <p:spPr>
          <a:xfrm>
            <a:off x="9326880" y="621792"/>
            <a:ext cx="41148" cy="9144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6" name="Shape 3"/>
          <p:cNvSpPr/>
          <p:nvPr/>
        </p:nvSpPr>
        <p:spPr>
          <a:xfrm>
            <a:off x="9409176" y="566928"/>
            <a:ext cx="41148" cy="146304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7" name="Shape 4"/>
          <p:cNvSpPr/>
          <p:nvPr/>
        </p:nvSpPr>
        <p:spPr>
          <a:xfrm>
            <a:off x="9491472" y="512064"/>
            <a:ext cx="41148" cy="20116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8" name="Shape 5"/>
          <p:cNvSpPr/>
          <p:nvPr/>
        </p:nvSpPr>
        <p:spPr>
          <a:xfrm>
            <a:off x="9573768" y="457200"/>
            <a:ext cx="41148" cy="256032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9" name="Text 6"/>
          <p:cNvSpPr/>
          <p:nvPr/>
        </p:nvSpPr>
        <p:spPr>
          <a:xfrm>
            <a:off x="9710928" y="438912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9710928" y="612648"/>
            <a:ext cx="1463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spc="100" kern="0" dirty="0">
                <a:solidFill>
                  <a:srgbClr val="BFD8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  <p:sp>
        <p:nvSpPr>
          <p:cNvPr id="11" name="Text 8"/>
          <p:cNvSpPr/>
          <p:nvPr/>
        </p:nvSpPr>
        <p:spPr>
          <a:xfrm>
            <a:off x="502920" y="105156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PRESENTS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57200" y="1417320"/>
            <a:ext cx="38404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Oil Processing</a:t>
            </a:r>
            <a:endParaRPr lang="en-US" sz="34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Plant</a:t>
            </a:r>
            <a:endParaRPr lang="en-US" sz="3400" dirty="0"/>
          </a:p>
        </p:txBody>
      </p:sp>
      <p:sp>
        <p:nvSpPr>
          <p:cNvPr id="13" name="Text 10"/>
          <p:cNvSpPr/>
          <p:nvPr/>
        </p:nvSpPr>
        <p:spPr>
          <a:xfrm>
            <a:off x="502920" y="278892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 «PCD Group» · Almaty Region, Kazakhstan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502920" y="3246120"/>
            <a:ext cx="3749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CE8E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full-cycle soybean and sunflower oil production plant, including meal — a ready asset with potential for multiple growth without additional capital expenditure.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502920" y="44348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CAA8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200+120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502920" y="481888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7D9D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t/day — soybean and sunflower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2331720" y="44348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CAA8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1,206 bln ₸</a:t>
            </a:r>
            <a:endParaRPr lang="en-US" sz="1900" dirty="0"/>
          </a:p>
        </p:txBody>
      </p:sp>
      <p:sp>
        <p:nvSpPr>
          <p:cNvPr id="18" name="Text 15"/>
          <p:cNvSpPr/>
          <p:nvPr/>
        </p:nvSpPr>
        <p:spPr>
          <a:xfrm>
            <a:off x="2331720" y="481888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7D9D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over 12 months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502920" y="525780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CAA8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 years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502920" y="564184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7D9D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payback on acquisition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2331720" y="525780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CAA8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 CAPEX</a:t>
            </a:r>
            <a:endParaRPr lang="en-US" sz="1900" dirty="0"/>
          </a:p>
        </p:txBody>
      </p:sp>
      <p:sp>
        <p:nvSpPr>
          <p:cNvPr id="22" name="Text 19"/>
          <p:cNvSpPr/>
          <p:nvPr/>
        </p:nvSpPr>
        <p:spPr>
          <a:xfrm>
            <a:off x="2331720" y="5641848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7D9D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₸1.2 bln already invested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78440" y="502920"/>
            <a:ext cx="41148" cy="9144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" name="Shape 1"/>
          <p:cNvSpPr/>
          <p:nvPr/>
        </p:nvSpPr>
        <p:spPr>
          <a:xfrm>
            <a:off x="10460736" y="448056"/>
            <a:ext cx="41148" cy="146304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" name="Shape 2"/>
          <p:cNvSpPr/>
          <p:nvPr/>
        </p:nvSpPr>
        <p:spPr>
          <a:xfrm>
            <a:off x="10543032" y="393192"/>
            <a:ext cx="41148" cy="20116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5" name="Shape 3"/>
          <p:cNvSpPr/>
          <p:nvPr/>
        </p:nvSpPr>
        <p:spPr>
          <a:xfrm>
            <a:off x="10625328" y="338328"/>
            <a:ext cx="41148" cy="256032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6" name="Text 4"/>
          <p:cNvSpPr/>
          <p:nvPr/>
        </p:nvSpPr>
        <p:spPr>
          <a:xfrm>
            <a:off x="10762488" y="3200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762488" y="493776"/>
            <a:ext cx="1463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spc="100" kern="0" dirty="0">
                <a:solidFill>
                  <a:srgbClr val="8FA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0292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0D4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TAU INVEST SOLUTIONS HELPS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804672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Local Partner for the Entire Deal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502920" y="1371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2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supports the investor throughout the entire investment cycle in Kazakhstan — from asset verification and deal structuring to financing, sales, and operational support.</a:t>
            </a:r>
            <a:endParaRPr lang="en-US" sz="1120" dirty="0"/>
          </a:p>
        </p:txBody>
      </p:sp>
      <p:sp>
        <p:nvSpPr>
          <p:cNvPr id="11" name="Shape 9"/>
          <p:cNvSpPr/>
          <p:nvPr/>
        </p:nvSpPr>
        <p:spPr>
          <a:xfrm>
            <a:off x="502920" y="2057400"/>
            <a:ext cx="3611880" cy="169164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12" name="Shape 10"/>
          <p:cNvSpPr/>
          <p:nvPr/>
        </p:nvSpPr>
        <p:spPr>
          <a:xfrm>
            <a:off x="704088" y="2276856"/>
            <a:ext cx="54864" cy="29260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222199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Deal &amp; Due Diligence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04088" y="2715768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of the asset, land plot, and permitting base · contract work · LLP registration and corporate law in Kazakhstan · offshore holding structures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279392" y="2057400"/>
            <a:ext cx="3611880" cy="1691640"/>
          </a:xfrm>
          <a:prstGeom prst="rect">
            <a:avLst/>
          </a:prstGeom>
          <a:solidFill>
            <a:srgbClr val="0D4951"/>
          </a:solidFill>
          <a:ln/>
        </p:spPr>
      </p:sp>
      <p:sp>
        <p:nvSpPr>
          <p:cNvPr id="16" name="Shape 14"/>
          <p:cNvSpPr/>
          <p:nvPr/>
        </p:nvSpPr>
        <p:spPr>
          <a:xfrm>
            <a:off x="4480560" y="2276856"/>
            <a:ext cx="54864" cy="29260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17" name="Text 15"/>
          <p:cNvSpPr/>
          <p:nvPr/>
        </p:nvSpPr>
        <p:spPr>
          <a:xfrm>
            <a:off x="4690872" y="222199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Financing &amp; Banks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480560" y="2715768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CFE0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Preferential financing for the deal and working capital as a single package via DBK, Damu, QIC, and KazakhExport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8055864" y="2057400"/>
            <a:ext cx="3611880" cy="169164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0" name="Shape 18"/>
          <p:cNvSpPr/>
          <p:nvPr/>
        </p:nvSpPr>
        <p:spPr>
          <a:xfrm>
            <a:off x="8257032" y="2276856"/>
            <a:ext cx="54864" cy="29260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21" name="Text 19"/>
          <p:cNvSpPr/>
          <p:nvPr/>
        </p:nvSpPr>
        <p:spPr>
          <a:xfrm>
            <a:off x="8467344" y="222199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&amp; Distribution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257032" y="2715768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for distributors and retail chains in Kazakhstan, entry into B2B procurement and tenders — including launch of packaged 1L and 5L product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02920" y="3931920"/>
            <a:ext cx="3611880" cy="169164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4" name="Shape 22"/>
          <p:cNvSpPr/>
          <p:nvPr/>
        </p:nvSpPr>
        <p:spPr>
          <a:xfrm>
            <a:off x="704088" y="4151376"/>
            <a:ext cx="54864" cy="29260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25" name="Text 23"/>
          <p:cNvSpPr/>
          <p:nvPr/>
        </p:nvSpPr>
        <p:spPr>
          <a:xfrm>
            <a:off x="914400" y="409651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 Support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04088" y="4590288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Customs clearance, certificates of origin, logistics to China, Uzbekistan and EAEU countries, export contract insurance via KazakhExport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279392" y="3931920"/>
            <a:ext cx="3611880" cy="169164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8" name="Shape 26"/>
          <p:cNvSpPr/>
          <p:nvPr/>
        </p:nvSpPr>
        <p:spPr>
          <a:xfrm>
            <a:off x="4480560" y="4151376"/>
            <a:ext cx="54864" cy="29260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29" name="Text 27"/>
          <p:cNvSpPr/>
          <p:nvPr/>
        </p:nvSpPr>
        <p:spPr>
          <a:xfrm>
            <a:off x="4690872" y="409651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Government &amp; Certification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480560" y="4590288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Liaison with akimats and ministries · EAEU technical regulations, GOST, and sanitary certificates for oil &amp; fat products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8055864" y="3931920"/>
            <a:ext cx="3611880" cy="169164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32" name="Shape 30"/>
          <p:cNvSpPr/>
          <p:nvPr/>
        </p:nvSpPr>
        <p:spPr>
          <a:xfrm>
            <a:off x="8257032" y="4151376"/>
            <a:ext cx="54864" cy="29260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3" name="Text 31"/>
          <p:cNvSpPr/>
          <p:nvPr/>
        </p:nvSpPr>
        <p:spPr>
          <a:xfrm>
            <a:off x="8467344" y="409651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Personnel &amp; Operational Support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8257032" y="4590288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 recruitment, relocation of the investor's team, ongoing management and post-deal support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643055" y="649224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49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78440" y="502920"/>
            <a:ext cx="41148" cy="9144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" name="Shape 1"/>
          <p:cNvSpPr/>
          <p:nvPr/>
        </p:nvSpPr>
        <p:spPr>
          <a:xfrm>
            <a:off x="10460736" y="448056"/>
            <a:ext cx="41148" cy="146304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" name="Shape 2"/>
          <p:cNvSpPr/>
          <p:nvPr/>
        </p:nvSpPr>
        <p:spPr>
          <a:xfrm>
            <a:off x="10543032" y="393192"/>
            <a:ext cx="41148" cy="20116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5" name="Shape 3"/>
          <p:cNvSpPr/>
          <p:nvPr/>
        </p:nvSpPr>
        <p:spPr>
          <a:xfrm>
            <a:off x="10625328" y="338328"/>
            <a:ext cx="41148" cy="256032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6" name="Text 4"/>
          <p:cNvSpPr/>
          <p:nvPr/>
        </p:nvSpPr>
        <p:spPr>
          <a:xfrm>
            <a:off x="10762488" y="3200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762488" y="493776"/>
            <a:ext cx="1463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spc="100" kern="0" dirty="0">
                <a:solidFill>
                  <a:srgbClr val="BFD8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02920" y="14630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IN TOUCH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1783080"/>
            <a:ext cx="6675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Discuss Acquiring the Plant in Kazakhstan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502920" y="2880360"/>
            <a:ext cx="6035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CFE0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your investment criteria — we'll respond within one business day with proposed next steps.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02920" y="370332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828800" y="3685032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info@tauinvestsolutions.com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2920" y="42062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PHONE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1828800" y="4187952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+7 702 975 6366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02920" y="470916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OFFICE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828800" y="4690872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Almaty, Kazakhstan, Zhetysu-3 district,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Fortune Business Center, office 36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536752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WEBSITE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828800" y="534924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tauinvestsolutions.com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635240" y="3703320"/>
            <a:ext cx="4069080" cy="2286000"/>
          </a:xfrm>
          <a:prstGeom prst="rect">
            <a:avLst/>
          </a:prstGeom>
          <a:solidFill>
            <a:srgbClr val="134F57"/>
          </a:solidFill>
          <a:ln/>
        </p:spPr>
      </p:sp>
      <p:sp>
        <p:nvSpPr>
          <p:cNvPr id="20" name="Text 18"/>
          <p:cNvSpPr/>
          <p:nvPr/>
        </p:nvSpPr>
        <p:spPr>
          <a:xfrm>
            <a:off x="7909560" y="39319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Deal Object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909560" y="457200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E4EE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Oil-Processing Plant, TOO «PCD Group», Almaty Region, Kazakhstan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1643055" y="649224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D8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78440" y="502920"/>
            <a:ext cx="41148" cy="9144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" name="Shape 1"/>
          <p:cNvSpPr/>
          <p:nvPr/>
        </p:nvSpPr>
        <p:spPr>
          <a:xfrm>
            <a:off x="10460736" y="448056"/>
            <a:ext cx="41148" cy="146304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" name="Shape 2"/>
          <p:cNvSpPr/>
          <p:nvPr/>
        </p:nvSpPr>
        <p:spPr>
          <a:xfrm>
            <a:off x="10543032" y="393192"/>
            <a:ext cx="41148" cy="20116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5" name="Shape 3"/>
          <p:cNvSpPr/>
          <p:nvPr/>
        </p:nvSpPr>
        <p:spPr>
          <a:xfrm>
            <a:off x="10625328" y="338328"/>
            <a:ext cx="41148" cy="256032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6" name="Text 4"/>
          <p:cNvSpPr/>
          <p:nvPr/>
        </p:nvSpPr>
        <p:spPr>
          <a:xfrm>
            <a:off x="10762488" y="3200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762488" y="493776"/>
            <a:ext cx="1463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spc="100" kern="0" dirty="0">
                <a:solidFill>
                  <a:srgbClr val="8FA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0292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0D4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CAPACITY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804672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Full-Cycle Oilseed Processing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502920" y="1417320"/>
            <a:ext cx="6949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plant carries out full-cycle production of soybean and sunflower oil, as well as meal. Average plant utilization is 59% of design capacity — significant room for growth without equipment investment.</a:t>
            </a:r>
            <a:endParaRPr lang="en-US" sz="1200" dirty="0"/>
          </a:p>
        </p:txBody>
      </p:sp>
      <p:pic>
        <p:nvPicPr>
          <p:cNvPr id="11" name="Image 0" descr="/home/claude/img/img-001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818120" y="1600200"/>
            <a:ext cx="3886200" cy="461772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502920" y="2606040"/>
            <a:ext cx="2240280" cy="2148840"/>
          </a:xfrm>
          <a:prstGeom prst="rect">
            <a:avLst/>
          </a:prstGeom>
          <a:solidFill>
            <a:srgbClr val="0D4951"/>
          </a:solidFill>
          <a:ln/>
        </p:spPr>
      </p:sp>
      <p:sp>
        <p:nvSpPr>
          <p:cNvPr id="13" name="Text 10"/>
          <p:cNvSpPr/>
          <p:nvPr/>
        </p:nvSpPr>
        <p:spPr>
          <a:xfrm>
            <a:off x="704088" y="2807208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AA8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704088" y="342900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Soybean, t/day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704088" y="402336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CFE0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load: 120 t/day (60%)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2907792" y="2606040"/>
            <a:ext cx="2240280" cy="214884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17" name="Text 14"/>
          <p:cNvSpPr/>
          <p:nvPr/>
        </p:nvSpPr>
        <p:spPr>
          <a:xfrm>
            <a:off x="3108960" y="2807208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3108960" y="342900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Sunflower, t/day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3108960" y="402336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load: 70 t/day (58%)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5312664" y="2606040"/>
            <a:ext cx="2240280" cy="214884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1" name="Text 18"/>
          <p:cNvSpPr/>
          <p:nvPr/>
        </p:nvSpPr>
        <p:spPr>
          <a:xfrm>
            <a:off x="5513832" y="2807208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</a:t>
            </a:r>
            <a:endParaRPr lang="en-US" sz="3000" dirty="0"/>
          </a:p>
        </p:txBody>
      </p:sp>
      <p:sp>
        <p:nvSpPr>
          <p:cNvPr id="22" name="Text 19"/>
          <p:cNvSpPr/>
          <p:nvPr/>
        </p:nvSpPr>
        <p:spPr>
          <a:xfrm>
            <a:off x="5513832" y="342900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Refining, t/day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5513832" y="402336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plant utilization — 59% of design capacity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502920" y="4937760"/>
            <a:ext cx="7050024" cy="96012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5" name="Text 22"/>
          <p:cNvSpPr/>
          <p:nvPr/>
        </p:nvSpPr>
        <p:spPr>
          <a:xfrm>
            <a:off x="731520" y="5102352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59%</a:t>
            </a:r>
            <a:endParaRPr lang="en-US" sz="2600" dirty="0"/>
          </a:p>
        </p:txBody>
      </p:sp>
      <p:sp>
        <p:nvSpPr>
          <p:cNvPr id="26" name="Text 23"/>
          <p:cNvSpPr/>
          <p:nvPr/>
        </p:nvSpPr>
        <p:spPr>
          <a:xfrm>
            <a:off x="2148840" y="5138928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plant utilization of design capacity — potential for nearly 2x growth on existing assets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11643055" y="649224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78440" y="502920"/>
            <a:ext cx="41148" cy="9144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" name="Shape 1"/>
          <p:cNvSpPr/>
          <p:nvPr/>
        </p:nvSpPr>
        <p:spPr>
          <a:xfrm>
            <a:off x="10460736" y="448056"/>
            <a:ext cx="41148" cy="146304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" name="Shape 2"/>
          <p:cNvSpPr/>
          <p:nvPr/>
        </p:nvSpPr>
        <p:spPr>
          <a:xfrm>
            <a:off x="10543032" y="393192"/>
            <a:ext cx="41148" cy="20116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5" name="Shape 3"/>
          <p:cNvSpPr/>
          <p:nvPr/>
        </p:nvSpPr>
        <p:spPr>
          <a:xfrm>
            <a:off x="10625328" y="338328"/>
            <a:ext cx="41148" cy="256032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6" name="Text 4"/>
          <p:cNvSpPr/>
          <p:nvPr/>
        </p:nvSpPr>
        <p:spPr>
          <a:xfrm>
            <a:off x="10762488" y="3200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762488" y="493776"/>
            <a:ext cx="1463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spc="100" kern="0" dirty="0">
                <a:solidFill>
                  <a:srgbClr val="8FA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0292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0D4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EQUIPMENT AND INFRASTRUCTURE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804672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Modern Equipment and Robust Utilities</a:t>
            </a:r>
            <a:endParaRPr lang="en-US" sz="2600" dirty="0"/>
          </a:p>
        </p:txBody>
      </p:sp>
      <p:pic>
        <p:nvPicPr>
          <p:cNvPr id="10" name="Image 0" descr="/home/claude/img/img-002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" y="1600200"/>
            <a:ext cx="5166360" cy="2606040"/>
          </a:xfrm>
          <a:prstGeom prst="rect">
            <a:avLst/>
          </a:prstGeom>
        </p:spPr>
      </p:pic>
      <p:pic>
        <p:nvPicPr>
          <p:cNvPr id="11" name="Image 1" descr="/home/claude/img/img-003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943600" y="1600200"/>
            <a:ext cx="5166360" cy="260604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502920" y="4389120"/>
            <a:ext cx="5166360" cy="137160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13" name="Text 9"/>
          <p:cNvSpPr/>
          <p:nvPr/>
        </p:nvSpPr>
        <p:spPr>
          <a:xfrm>
            <a:off x="731520" y="457200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Production Equipment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731520" y="4956048"/>
            <a:ext cx="4709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plant is equipped with modern machinery, including presses, extractors, roasters, and a vacuum distillation system, ensuring a full oil-refining cycle.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5943600" y="4389120"/>
            <a:ext cx="5166360" cy="1371600"/>
          </a:xfrm>
          <a:prstGeom prst="rect">
            <a:avLst/>
          </a:prstGeom>
          <a:solidFill>
            <a:srgbClr val="0D4951"/>
          </a:solidFill>
          <a:ln/>
        </p:spPr>
      </p:sp>
      <p:sp>
        <p:nvSpPr>
          <p:cNvPr id="16" name="Text 12"/>
          <p:cNvSpPr/>
          <p:nvPr/>
        </p:nvSpPr>
        <p:spPr>
          <a:xfrm>
            <a:off x="6172200" y="457200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Developed Infrastructure and Utilities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6172200" y="4956048"/>
            <a:ext cx="4709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E4EE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plant is connected to robust utilities: power supply (1,200 kW), steam boiler (8 t steam/hour), water supply (up to 8 t/hour), and two gas holders (50 m³ each).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11643055" y="649224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78440" y="502920"/>
            <a:ext cx="41148" cy="9144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" name="Shape 1"/>
          <p:cNvSpPr/>
          <p:nvPr/>
        </p:nvSpPr>
        <p:spPr>
          <a:xfrm>
            <a:off x="10460736" y="448056"/>
            <a:ext cx="41148" cy="146304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" name="Shape 2"/>
          <p:cNvSpPr/>
          <p:nvPr/>
        </p:nvSpPr>
        <p:spPr>
          <a:xfrm>
            <a:off x="10543032" y="393192"/>
            <a:ext cx="41148" cy="20116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5" name="Shape 3"/>
          <p:cNvSpPr/>
          <p:nvPr/>
        </p:nvSpPr>
        <p:spPr>
          <a:xfrm>
            <a:off x="10625328" y="338328"/>
            <a:ext cx="41148" cy="256032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6" name="Text 4"/>
          <p:cNvSpPr/>
          <p:nvPr/>
        </p:nvSpPr>
        <p:spPr>
          <a:xfrm>
            <a:off x="10762488" y="3200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762488" y="493776"/>
            <a:ext cx="1463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spc="100" kern="0" dirty="0">
                <a:solidFill>
                  <a:srgbClr val="8FA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0292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0D4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EQUIPMENT AND INFRASTRUCTURE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804672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Land, Buildings, Self-Sufficiency, Logistics</a:t>
            </a:r>
            <a:endParaRPr lang="en-US" sz="2600" dirty="0"/>
          </a:p>
        </p:txBody>
      </p:sp>
      <p:pic>
        <p:nvPicPr>
          <p:cNvPr id="10" name="Image 0" descr="/home/claude/img/img-004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" y="1600200"/>
            <a:ext cx="2697480" cy="13716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3108960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Plot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02920" y="3429000"/>
            <a:ext cx="2697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98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large plot of 3.68 ha, classified as industrial land — allowing further development and capacity expansion. The plot is available for freehold registration, ensuring long-term stability.</a:t>
            </a:r>
            <a:endParaRPr lang="en-US" sz="980" dirty="0"/>
          </a:p>
        </p:txBody>
      </p:sp>
      <p:pic>
        <p:nvPicPr>
          <p:cNvPr id="13" name="Image 1" descr="/home/claude/img/img-005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383280" y="1600200"/>
            <a:ext cx="2697480" cy="13716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383280" y="3108960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3383280" y="3429000"/>
            <a:ext cx="2697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98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production and warehouse space of 3,200 m², including a modern administrative building: enough room for equipment, raw material and finished goods storage, and comfortable staff facilities.</a:t>
            </a:r>
            <a:endParaRPr lang="en-US" sz="980" dirty="0"/>
          </a:p>
        </p:txBody>
      </p:sp>
      <p:pic>
        <p:nvPicPr>
          <p:cNvPr id="16" name="Image 2" descr="/home/claude/img/img-006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6263640" y="1600200"/>
            <a:ext cx="2697480" cy="13716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63640" y="3108960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Utilities</a:t>
            </a:r>
            <a:endParaRPr lang="en-US" sz="1250" dirty="0"/>
          </a:p>
        </p:txBody>
      </p:sp>
      <p:sp>
        <p:nvSpPr>
          <p:cNvPr id="18" name="Text 13"/>
          <p:cNvSpPr/>
          <p:nvPr/>
        </p:nvSpPr>
        <p:spPr>
          <a:xfrm>
            <a:off x="6263640" y="3429000"/>
            <a:ext cx="2697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98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facility is fully self-sufficient: its own water supply from a borehole, gas holders for heating and production needs, and a boiler house rated at 8 tons of steam per hour — independence from municipal networks.</a:t>
            </a:r>
            <a:endParaRPr lang="en-US" sz="980" dirty="0"/>
          </a:p>
        </p:txBody>
      </p:sp>
      <p:pic>
        <p:nvPicPr>
          <p:cNvPr id="19" name="Image 3" descr="/home/claude/img/img-007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9144000" y="1600200"/>
            <a:ext cx="2697480" cy="137160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144000" y="3108960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Logistics</a:t>
            </a:r>
            <a:endParaRPr lang="en-US" sz="1250" dirty="0"/>
          </a:p>
        </p:txBody>
      </p:sp>
      <p:sp>
        <p:nvSpPr>
          <p:cNvPr id="21" name="Text 15"/>
          <p:cNvSpPr/>
          <p:nvPr/>
        </p:nvSpPr>
        <p:spPr>
          <a:xfrm>
            <a:off x="9144000" y="3429000"/>
            <a:ext cx="2697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98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Developed logistics infrastructure, including convenient rail access — critical for raw material delivery and finished goods shipment. The site has a developed security system for assets and personnel.</a:t>
            </a:r>
            <a:endParaRPr lang="en-US" sz="980" dirty="0"/>
          </a:p>
        </p:txBody>
      </p:sp>
      <p:sp>
        <p:nvSpPr>
          <p:cNvPr id="22" name="Text 16"/>
          <p:cNvSpPr/>
          <p:nvPr/>
        </p:nvSpPr>
        <p:spPr>
          <a:xfrm>
            <a:off x="11643055" y="649224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78440" y="502920"/>
            <a:ext cx="41148" cy="9144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" name="Shape 1"/>
          <p:cNvSpPr/>
          <p:nvPr/>
        </p:nvSpPr>
        <p:spPr>
          <a:xfrm>
            <a:off x="10460736" y="448056"/>
            <a:ext cx="41148" cy="146304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" name="Shape 2"/>
          <p:cNvSpPr/>
          <p:nvPr/>
        </p:nvSpPr>
        <p:spPr>
          <a:xfrm>
            <a:off x="10543032" y="393192"/>
            <a:ext cx="41148" cy="20116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5" name="Shape 3"/>
          <p:cNvSpPr/>
          <p:nvPr/>
        </p:nvSpPr>
        <p:spPr>
          <a:xfrm>
            <a:off x="10625328" y="338328"/>
            <a:ext cx="41148" cy="256032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6" name="Text 4"/>
          <p:cNvSpPr/>
          <p:nvPr/>
        </p:nvSpPr>
        <p:spPr>
          <a:xfrm>
            <a:off x="10762488" y="3200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762488" y="493776"/>
            <a:ext cx="1463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spc="100" kern="0" dirty="0">
                <a:solidFill>
                  <a:srgbClr val="8FA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0292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0D4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AND STRUCTURE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804672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54 Employees Across Five Key Departments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502920" y="1371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plant has a qualified team distributed across key departments. Most employees are engaged in core operational processes — production, power engineering, and refining.</a:t>
            </a:r>
            <a:endParaRPr lang="en-US" sz="1150" dirty="0"/>
          </a:p>
        </p:txBody>
      </p:sp>
      <p:pic>
        <p:nvPicPr>
          <p:cNvPr id="11" name="Image 0" descr="/home/claude/img/img-008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" y="2057400"/>
            <a:ext cx="2084832" cy="118872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502920" y="3246120"/>
            <a:ext cx="2084832" cy="1691640"/>
          </a:xfrm>
          <a:prstGeom prst="rect">
            <a:avLst/>
          </a:prstGeom>
          <a:solidFill>
            <a:srgbClr val="0D4951"/>
          </a:solidFill>
          <a:ln/>
        </p:spPr>
      </p:sp>
      <p:sp>
        <p:nvSpPr>
          <p:cNvPr id="13" name="Text 10"/>
          <p:cNvSpPr/>
          <p:nvPr/>
        </p:nvSpPr>
        <p:spPr>
          <a:xfrm>
            <a:off x="667512" y="3383280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AA8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667512" y="3904488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67512" y="4434840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70" dirty="0">
                <a:solidFill>
                  <a:srgbClr val="CFE0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process of converting raw material into finished product</a:t>
            </a:r>
            <a:endParaRPr lang="en-US" sz="870" dirty="0"/>
          </a:p>
        </p:txBody>
      </p:sp>
      <p:pic>
        <p:nvPicPr>
          <p:cNvPr id="16" name="Image 1" descr="/home/claude/img/img-009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2706624" y="2057400"/>
            <a:ext cx="2084832" cy="1188720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2706624" y="3246120"/>
            <a:ext cx="2084832" cy="169164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18" name="Text 14"/>
          <p:cNvSpPr/>
          <p:nvPr/>
        </p:nvSpPr>
        <p:spPr>
          <a:xfrm>
            <a:off x="2871216" y="3383280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2600" dirty="0"/>
          </a:p>
        </p:txBody>
      </p:sp>
      <p:sp>
        <p:nvSpPr>
          <p:cNvPr id="19" name="Text 15"/>
          <p:cNvSpPr/>
          <p:nvPr/>
        </p:nvSpPr>
        <p:spPr>
          <a:xfrm>
            <a:off x="2871216" y="3904488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Engineering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2871216" y="4434840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Uninterrupted operation of all plant energy systems</a:t>
            </a:r>
            <a:endParaRPr lang="en-US" sz="870" dirty="0"/>
          </a:p>
        </p:txBody>
      </p:sp>
      <p:pic>
        <p:nvPicPr>
          <p:cNvPr id="21" name="Image 2" descr="/home/claude/img/img-010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4910328" y="2057400"/>
            <a:ext cx="2084832" cy="1188720"/>
          </a:xfrm>
          <a:prstGeom prst="rect">
            <a:avLst/>
          </a:prstGeom>
        </p:spPr>
      </p:pic>
      <p:sp>
        <p:nvSpPr>
          <p:cNvPr id="22" name="Shape 17"/>
          <p:cNvSpPr/>
          <p:nvPr/>
        </p:nvSpPr>
        <p:spPr>
          <a:xfrm>
            <a:off x="4910328" y="3246120"/>
            <a:ext cx="2084832" cy="169164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3" name="Text 18"/>
          <p:cNvSpPr/>
          <p:nvPr/>
        </p:nvSpPr>
        <p:spPr>
          <a:xfrm>
            <a:off x="5074920" y="3383280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600" dirty="0"/>
          </a:p>
        </p:txBody>
      </p:sp>
      <p:sp>
        <p:nvSpPr>
          <p:cNvPr id="24" name="Text 19"/>
          <p:cNvSpPr/>
          <p:nvPr/>
        </p:nvSpPr>
        <p:spPr>
          <a:xfrm>
            <a:off x="5074920" y="3904488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Laboratory</a:t>
            </a:r>
            <a:endParaRPr lang="en-US" sz="1050" dirty="0"/>
          </a:p>
        </p:txBody>
      </p:sp>
      <p:sp>
        <p:nvSpPr>
          <p:cNvPr id="25" name="Text 20"/>
          <p:cNvSpPr/>
          <p:nvPr/>
        </p:nvSpPr>
        <p:spPr>
          <a:xfrm>
            <a:off x="5074920" y="4434840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control of raw materials and finished product at every stage</a:t>
            </a:r>
            <a:endParaRPr lang="en-US" sz="870" dirty="0"/>
          </a:p>
        </p:txBody>
      </p:sp>
      <p:pic>
        <p:nvPicPr>
          <p:cNvPr id="26" name="Image 3" descr="/home/claude/img/img-011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7114032" y="2057400"/>
            <a:ext cx="2084832" cy="1188720"/>
          </a:xfrm>
          <a:prstGeom prst="rect">
            <a:avLst/>
          </a:prstGeom>
        </p:spPr>
      </p:pic>
      <p:sp>
        <p:nvSpPr>
          <p:cNvPr id="27" name="Shape 21"/>
          <p:cNvSpPr/>
          <p:nvPr/>
        </p:nvSpPr>
        <p:spPr>
          <a:xfrm>
            <a:off x="7114032" y="3246120"/>
            <a:ext cx="2084832" cy="169164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8" name="Text 22"/>
          <p:cNvSpPr/>
          <p:nvPr/>
        </p:nvSpPr>
        <p:spPr>
          <a:xfrm>
            <a:off x="7278624" y="3383280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2600" dirty="0"/>
          </a:p>
        </p:txBody>
      </p:sp>
      <p:sp>
        <p:nvSpPr>
          <p:cNvPr id="29" name="Text 23"/>
          <p:cNvSpPr/>
          <p:nvPr/>
        </p:nvSpPr>
        <p:spPr>
          <a:xfrm>
            <a:off x="7278624" y="3904488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Refining</a:t>
            </a:r>
            <a:endParaRPr lang="en-US" sz="1050" dirty="0"/>
          </a:p>
        </p:txBody>
      </p:sp>
      <p:sp>
        <p:nvSpPr>
          <p:cNvPr id="30" name="Text 24"/>
          <p:cNvSpPr/>
          <p:nvPr/>
        </p:nvSpPr>
        <p:spPr>
          <a:xfrm>
            <a:off x="7278624" y="4434840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Oil purification to achieve high quality standards</a:t>
            </a:r>
            <a:endParaRPr lang="en-US" sz="870" dirty="0"/>
          </a:p>
        </p:txBody>
      </p:sp>
      <p:pic>
        <p:nvPicPr>
          <p:cNvPr id="31" name="Image 4" descr="/home/claude/img/img-012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9317736" y="2057400"/>
            <a:ext cx="2084832" cy="1188720"/>
          </a:xfrm>
          <a:prstGeom prst="rect">
            <a:avLst/>
          </a:prstGeom>
        </p:spPr>
      </p:pic>
      <p:sp>
        <p:nvSpPr>
          <p:cNvPr id="32" name="Shape 25"/>
          <p:cNvSpPr/>
          <p:nvPr/>
        </p:nvSpPr>
        <p:spPr>
          <a:xfrm>
            <a:off x="9317736" y="3246120"/>
            <a:ext cx="2084832" cy="169164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33" name="Text 26"/>
          <p:cNvSpPr/>
          <p:nvPr/>
        </p:nvSpPr>
        <p:spPr>
          <a:xfrm>
            <a:off x="9482328" y="3383280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2600" dirty="0"/>
          </a:p>
        </p:txBody>
      </p:sp>
      <p:sp>
        <p:nvSpPr>
          <p:cNvPr id="34" name="Text 27"/>
          <p:cNvSpPr/>
          <p:nvPr/>
        </p:nvSpPr>
        <p:spPr>
          <a:xfrm>
            <a:off x="9482328" y="3904488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Administrative Staff</a:t>
            </a:r>
            <a:endParaRPr lang="en-US" sz="1050" dirty="0"/>
          </a:p>
        </p:txBody>
      </p:sp>
      <p:sp>
        <p:nvSpPr>
          <p:cNvPr id="35" name="Text 28"/>
          <p:cNvSpPr/>
          <p:nvPr/>
        </p:nvSpPr>
        <p:spPr>
          <a:xfrm>
            <a:off x="9482328" y="4434840"/>
            <a:ext cx="1810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8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Overall coordination and administrative support for the plant</a:t>
            </a:r>
            <a:endParaRPr lang="en-US" sz="870" dirty="0"/>
          </a:p>
        </p:txBody>
      </p:sp>
      <p:sp>
        <p:nvSpPr>
          <p:cNvPr id="36" name="Text 29"/>
          <p:cNvSpPr/>
          <p:nvPr/>
        </p:nvSpPr>
        <p:spPr>
          <a:xfrm>
            <a:off x="502920" y="51023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54 employees</a:t>
            </a:r>
            <a:endParaRPr lang="en-US" sz="1150" dirty="0"/>
          </a:p>
        </p:txBody>
      </p:sp>
      <p:sp>
        <p:nvSpPr>
          <p:cNvPr id="37" name="Text 30"/>
          <p:cNvSpPr/>
          <p:nvPr/>
        </p:nvSpPr>
        <p:spPr>
          <a:xfrm>
            <a:off x="11643055" y="649224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78440" y="502920"/>
            <a:ext cx="41148" cy="9144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" name="Shape 1"/>
          <p:cNvSpPr/>
          <p:nvPr/>
        </p:nvSpPr>
        <p:spPr>
          <a:xfrm>
            <a:off x="10460736" y="448056"/>
            <a:ext cx="41148" cy="146304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" name="Shape 2"/>
          <p:cNvSpPr/>
          <p:nvPr/>
        </p:nvSpPr>
        <p:spPr>
          <a:xfrm>
            <a:off x="10543032" y="393192"/>
            <a:ext cx="41148" cy="20116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5" name="Shape 3"/>
          <p:cNvSpPr/>
          <p:nvPr/>
        </p:nvSpPr>
        <p:spPr>
          <a:xfrm>
            <a:off x="10625328" y="338328"/>
            <a:ext cx="41148" cy="256032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6" name="Text 4"/>
          <p:cNvSpPr/>
          <p:nvPr/>
        </p:nvSpPr>
        <p:spPr>
          <a:xfrm>
            <a:off x="10762488" y="3200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762488" y="493776"/>
            <a:ext cx="1463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spc="100" kern="0" dirty="0">
                <a:solidFill>
                  <a:srgbClr val="8FA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0292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0D4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PERFORMANCE · 12 MONTHS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804672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Revenue, Cost of Sales, EBITDA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502920" y="1371600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 of key financial indicators over the past 12 months, showing the main revenue and cost items, as well as estimated profit.</a:t>
            </a:r>
            <a:endParaRPr lang="en-US" sz="1150" dirty="0"/>
          </a:p>
        </p:txBody>
      </p:sp>
      <p:pic>
        <p:nvPicPr>
          <p:cNvPr id="11" name="Image 0" descr="/home/claude/img/img-013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" y="1965960"/>
            <a:ext cx="3566160" cy="173736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502920" y="3703320"/>
            <a:ext cx="3566160" cy="141732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13" name="Text 10"/>
          <p:cNvSpPr/>
          <p:nvPr/>
        </p:nvSpPr>
        <p:spPr>
          <a:xfrm>
            <a:off x="731520" y="3886200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731520" y="420624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₸1,206 bln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731520" y="47548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the past 12 months</a:t>
            </a:r>
            <a:endParaRPr lang="en-US" sz="950" dirty="0"/>
          </a:p>
        </p:txBody>
      </p:sp>
      <p:pic>
        <p:nvPicPr>
          <p:cNvPr id="16" name="Image 1" descr="/home/claude/img/img-014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251960" y="1965960"/>
            <a:ext cx="3566160" cy="1737360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4251960" y="3703320"/>
            <a:ext cx="3566160" cy="141732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18" name="Text 14"/>
          <p:cNvSpPr/>
          <p:nvPr/>
        </p:nvSpPr>
        <p:spPr>
          <a:xfrm>
            <a:off x="4480560" y="3886200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of Sales</a:t>
            </a:r>
            <a:endParaRPr lang="en-US" sz="1150" dirty="0"/>
          </a:p>
        </p:txBody>
      </p:sp>
      <p:sp>
        <p:nvSpPr>
          <p:cNvPr id="19" name="Text 15"/>
          <p:cNvSpPr/>
          <p:nvPr/>
        </p:nvSpPr>
        <p:spPr>
          <a:xfrm>
            <a:off x="4480560" y="420624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98% of revenue</a:t>
            </a:r>
            <a:endParaRPr lang="en-US" sz="2100" dirty="0"/>
          </a:p>
        </p:txBody>
      </p:sp>
      <p:sp>
        <p:nvSpPr>
          <p:cNvPr id="20" name="Text 16"/>
          <p:cNvSpPr/>
          <p:nvPr/>
        </p:nvSpPr>
        <p:spPr>
          <a:xfrm>
            <a:off x="4480560" y="47548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line item — raw material procurement</a:t>
            </a:r>
            <a:endParaRPr lang="en-US" sz="950" dirty="0"/>
          </a:p>
        </p:txBody>
      </p:sp>
      <p:pic>
        <p:nvPicPr>
          <p:cNvPr id="21" name="Image 2" descr="/home/claude/img/img-015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001000" y="1965960"/>
            <a:ext cx="3566160" cy="1737360"/>
          </a:xfrm>
          <a:prstGeom prst="rect">
            <a:avLst/>
          </a:prstGeom>
        </p:spPr>
      </p:pic>
      <p:sp>
        <p:nvSpPr>
          <p:cNvPr id="22" name="Shape 17"/>
          <p:cNvSpPr/>
          <p:nvPr/>
        </p:nvSpPr>
        <p:spPr>
          <a:xfrm>
            <a:off x="8001000" y="3703320"/>
            <a:ext cx="3566160" cy="1417320"/>
          </a:xfrm>
          <a:prstGeom prst="rect">
            <a:avLst/>
          </a:prstGeom>
          <a:solidFill>
            <a:srgbClr val="0D4951"/>
          </a:solidFill>
          <a:ln/>
        </p:spPr>
      </p:sp>
      <p:sp>
        <p:nvSpPr>
          <p:cNvPr id="23" name="Text 18"/>
          <p:cNvSpPr/>
          <p:nvPr/>
        </p:nvSpPr>
        <p:spPr>
          <a:xfrm>
            <a:off x="8229600" y="3886200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 (estimated)</a:t>
            </a:r>
            <a:endParaRPr lang="en-US" sz="1150" dirty="0"/>
          </a:p>
        </p:txBody>
      </p:sp>
      <p:sp>
        <p:nvSpPr>
          <p:cNvPr id="24" name="Text 19"/>
          <p:cNvSpPr/>
          <p:nvPr/>
        </p:nvSpPr>
        <p:spPr>
          <a:xfrm>
            <a:off x="8229600" y="420624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₸85–100 mln</a:t>
            </a:r>
            <a:endParaRPr lang="en-US" sz="2100" dirty="0"/>
          </a:p>
        </p:txBody>
      </p:sp>
      <p:sp>
        <p:nvSpPr>
          <p:cNvPr id="25" name="Text 20"/>
          <p:cNvSpPr/>
          <p:nvPr/>
        </p:nvSpPr>
        <p:spPr>
          <a:xfrm>
            <a:off x="8229600" y="47548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FE0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7–8% of revenue</a:t>
            </a:r>
            <a:endParaRPr lang="en-US" sz="950" dirty="0"/>
          </a:p>
        </p:txBody>
      </p:sp>
      <p:sp>
        <p:nvSpPr>
          <p:cNvPr id="26" name="Text 21"/>
          <p:cNvSpPr/>
          <p:nvPr/>
        </p:nvSpPr>
        <p:spPr>
          <a:xfrm>
            <a:off x="11643055" y="649224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78440" y="502920"/>
            <a:ext cx="41148" cy="9144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" name="Shape 1"/>
          <p:cNvSpPr/>
          <p:nvPr/>
        </p:nvSpPr>
        <p:spPr>
          <a:xfrm>
            <a:off x="10460736" y="448056"/>
            <a:ext cx="41148" cy="146304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" name="Shape 2"/>
          <p:cNvSpPr/>
          <p:nvPr/>
        </p:nvSpPr>
        <p:spPr>
          <a:xfrm>
            <a:off x="10543032" y="393192"/>
            <a:ext cx="41148" cy="20116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5" name="Shape 3"/>
          <p:cNvSpPr/>
          <p:nvPr/>
        </p:nvSpPr>
        <p:spPr>
          <a:xfrm>
            <a:off x="10625328" y="338328"/>
            <a:ext cx="41148" cy="256032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6" name="Text 4"/>
          <p:cNvSpPr/>
          <p:nvPr/>
        </p:nvSpPr>
        <p:spPr>
          <a:xfrm>
            <a:off x="10762488" y="3200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762488" y="493776"/>
            <a:ext cx="1463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spc="100" kern="0" dirty="0">
                <a:solidFill>
                  <a:srgbClr val="8FA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0292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0D4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OF ACQUISITION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804672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Multiple Growth Without Additional Investment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502920" y="141732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Acquiring the plant offers significant growth in revenue and EBITDA, fast payback, and no need for additional capital expenditure.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02920" y="2103120"/>
            <a:ext cx="5577840" cy="1417320"/>
          </a:xfrm>
          <a:prstGeom prst="rect">
            <a:avLst/>
          </a:prstGeom>
          <a:solidFill>
            <a:srgbClr val="0D4951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2860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A9C8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POTENTIAL REVENUE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77240" y="257860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CAA8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₸2.2–2.4 bln/year</a:t>
            </a:r>
            <a:endParaRPr lang="en-US" sz="2500" dirty="0"/>
          </a:p>
        </p:txBody>
      </p:sp>
      <p:sp>
        <p:nvSpPr>
          <p:cNvPr id="14" name="Text 12"/>
          <p:cNvSpPr/>
          <p:nvPr/>
        </p:nvSpPr>
        <p:spPr>
          <a:xfrm>
            <a:off x="777240" y="310896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FE0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100% utilization (+95%)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263640" y="2103120"/>
            <a:ext cx="5577840" cy="141732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16" name="Text 14"/>
          <p:cNvSpPr/>
          <p:nvPr/>
        </p:nvSpPr>
        <p:spPr>
          <a:xfrm>
            <a:off x="6537960" y="22860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E858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POTENTIAL EBITDA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37960" y="257860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₸250–300 mln/year</a:t>
            </a:r>
            <a:endParaRPr lang="en-US" sz="2500" dirty="0"/>
          </a:p>
        </p:txBody>
      </p:sp>
      <p:sp>
        <p:nvSpPr>
          <p:cNvPr id="18" name="Text 16"/>
          <p:cNvSpPr/>
          <p:nvPr/>
        </p:nvSpPr>
        <p:spPr>
          <a:xfrm>
            <a:off x="6537960" y="310896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+250% growth vs current level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02920" y="3703320"/>
            <a:ext cx="5577840" cy="141732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3886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E858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PAYBACK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77240" y="417880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 years</a:t>
            </a:r>
            <a:endParaRPr lang="en-US" sz="2500" dirty="0"/>
          </a:p>
        </p:txBody>
      </p:sp>
      <p:sp>
        <p:nvSpPr>
          <p:cNvPr id="22" name="Text 20"/>
          <p:cNvSpPr/>
          <p:nvPr/>
        </p:nvSpPr>
        <p:spPr>
          <a:xfrm>
            <a:off x="777240" y="470916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 return on investment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263640" y="3703320"/>
            <a:ext cx="5577840" cy="1417320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4" name="Text 22"/>
          <p:cNvSpPr/>
          <p:nvPr/>
        </p:nvSpPr>
        <p:spPr>
          <a:xfrm>
            <a:off x="6537960" y="3886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E858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CAPEX NOT REQUIRED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537960" y="417880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₸1.2 bln</a:t>
            </a:r>
            <a:endParaRPr lang="en-US" sz="2500" dirty="0"/>
          </a:p>
        </p:txBody>
      </p:sp>
      <p:sp>
        <p:nvSpPr>
          <p:cNvPr id="26" name="Text 24"/>
          <p:cNvSpPr/>
          <p:nvPr/>
        </p:nvSpPr>
        <p:spPr>
          <a:xfrm>
            <a:off x="6537960" y="470916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already invested in plant assets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11643055" y="649224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49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mg/img-016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39776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601200" y="502920"/>
            <a:ext cx="41148" cy="9144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" name="Shape 1"/>
          <p:cNvSpPr/>
          <p:nvPr/>
        </p:nvSpPr>
        <p:spPr>
          <a:xfrm>
            <a:off x="9683496" y="448056"/>
            <a:ext cx="41148" cy="146304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5" name="Shape 2"/>
          <p:cNvSpPr/>
          <p:nvPr/>
        </p:nvSpPr>
        <p:spPr>
          <a:xfrm>
            <a:off x="9765792" y="393192"/>
            <a:ext cx="41148" cy="20116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6" name="Shape 3"/>
          <p:cNvSpPr/>
          <p:nvPr/>
        </p:nvSpPr>
        <p:spPr>
          <a:xfrm>
            <a:off x="9848088" y="338328"/>
            <a:ext cx="41148" cy="256032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7" name="Text 4"/>
          <p:cNvSpPr/>
          <p:nvPr/>
        </p:nvSpPr>
        <p:spPr>
          <a:xfrm>
            <a:off x="9985248" y="3200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9985248" y="493776"/>
            <a:ext cx="1463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spc="100" kern="0" dirty="0">
                <a:solidFill>
                  <a:srgbClr val="BFD8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  <p:sp>
        <p:nvSpPr>
          <p:cNvPr id="9" name="Text 6"/>
          <p:cNvSpPr/>
          <p:nvPr/>
        </p:nvSpPr>
        <p:spPr>
          <a:xfrm>
            <a:off x="4343400" y="12344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 POTENTIAL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297680" y="1554480"/>
            <a:ext cx="7132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Ready for Export and Retail</a:t>
            </a:r>
            <a:endParaRPr lang="en-US" sz="2600" dirty="0"/>
          </a:p>
        </p:txBody>
      </p:sp>
      <p:sp>
        <p:nvSpPr>
          <p:cNvPr id="11" name="Shape 8"/>
          <p:cNvSpPr/>
          <p:nvPr/>
        </p:nvSpPr>
        <p:spPr>
          <a:xfrm>
            <a:off x="4297680" y="2377440"/>
            <a:ext cx="6172200" cy="914400"/>
          </a:xfrm>
          <a:prstGeom prst="rect">
            <a:avLst/>
          </a:prstGeom>
          <a:solidFill>
            <a:srgbClr val="134F57"/>
          </a:solidFill>
          <a:ln/>
        </p:spPr>
      </p:sp>
      <p:sp>
        <p:nvSpPr>
          <p:cNvPr id="12" name="Shape 9"/>
          <p:cNvSpPr/>
          <p:nvPr/>
        </p:nvSpPr>
        <p:spPr>
          <a:xfrm>
            <a:off x="4572000" y="2633472"/>
            <a:ext cx="54864" cy="38404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13" name="Text 10"/>
          <p:cNvSpPr/>
          <p:nvPr/>
        </p:nvSpPr>
        <p:spPr>
          <a:xfrm>
            <a:off x="4800600" y="2514600"/>
            <a:ext cx="5440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Markets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800600" y="2862072"/>
            <a:ext cx="5440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E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China, Uzbekistan, EAEU countries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297680" y="3474720"/>
            <a:ext cx="6172200" cy="914400"/>
          </a:xfrm>
          <a:prstGeom prst="rect">
            <a:avLst/>
          </a:prstGeom>
          <a:solidFill>
            <a:srgbClr val="134F57"/>
          </a:solidFill>
          <a:ln/>
        </p:spPr>
      </p:sp>
      <p:sp>
        <p:nvSpPr>
          <p:cNvPr id="16" name="Shape 13"/>
          <p:cNvSpPr/>
          <p:nvPr/>
        </p:nvSpPr>
        <p:spPr>
          <a:xfrm>
            <a:off x="4572000" y="3730752"/>
            <a:ext cx="54864" cy="38404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17" name="Text 14"/>
          <p:cNvSpPr/>
          <p:nvPr/>
        </p:nvSpPr>
        <p:spPr>
          <a:xfrm>
            <a:off x="4800600" y="3611880"/>
            <a:ext cx="5440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Packaging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4800600" y="3959352"/>
            <a:ext cx="5440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E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and 5-liter (PET) — retail-ready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4297680" y="4572000"/>
            <a:ext cx="6172200" cy="914400"/>
          </a:xfrm>
          <a:prstGeom prst="rect">
            <a:avLst/>
          </a:prstGeom>
          <a:solidFill>
            <a:srgbClr val="134F57"/>
          </a:solidFill>
          <a:ln/>
        </p:spPr>
      </p:sp>
      <p:sp>
        <p:nvSpPr>
          <p:cNvPr id="20" name="Shape 17"/>
          <p:cNvSpPr/>
          <p:nvPr/>
        </p:nvSpPr>
        <p:spPr>
          <a:xfrm>
            <a:off x="4572000" y="4828032"/>
            <a:ext cx="54864" cy="38404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21" name="Text 18"/>
          <p:cNvSpPr/>
          <p:nvPr/>
        </p:nvSpPr>
        <p:spPr>
          <a:xfrm>
            <a:off x="4800600" y="4709160"/>
            <a:ext cx="5440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Logistics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800600" y="5056632"/>
            <a:ext cx="5440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E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Rail access, warehouse infrastructure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11643055" y="649224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D8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78440" y="502920"/>
            <a:ext cx="41148" cy="9144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" name="Shape 1"/>
          <p:cNvSpPr/>
          <p:nvPr/>
        </p:nvSpPr>
        <p:spPr>
          <a:xfrm>
            <a:off x="10460736" y="448056"/>
            <a:ext cx="41148" cy="146304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" name="Shape 2"/>
          <p:cNvSpPr/>
          <p:nvPr/>
        </p:nvSpPr>
        <p:spPr>
          <a:xfrm>
            <a:off x="10543032" y="393192"/>
            <a:ext cx="41148" cy="201168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5" name="Shape 3"/>
          <p:cNvSpPr/>
          <p:nvPr/>
        </p:nvSpPr>
        <p:spPr>
          <a:xfrm>
            <a:off x="10625328" y="338328"/>
            <a:ext cx="41148" cy="256032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6" name="Text 4"/>
          <p:cNvSpPr/>
          <p:nvPr/>
        </p:nvSpPr>
        <p:spPr>
          <a:xfrm>
            <a:off x="10762488" y="3200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762488" y="493776"/>
            <a:ext cx="14630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spc="100" kern="0" dirty="0">
                <a:solidFill>
                  <a:srgbClr val="8FA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O L U T I O N S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0292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0D49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INVESTMENT CASE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804672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Investment Advantages and Growth Opportunities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502920" y="160020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Investment Advantages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263640" y="160020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Opportunities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02920" y="2011680"/>
            <a:ext cx="5394960" cy="658368"/>
          </a:xfrm>
          <a:prstGeom prst="rect">
            <a:avLst/>
          </a:prstGeom>
          <a:solidFill>
            <a:srgbClr val="0D4951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AA8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234440" y="2084832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Multiple Growth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1234440" y="237744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CFE0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potential growth in EBITDA and revenue</a:t>
            </a:r>
            <a:endParaRPr lang="en-US" sz="970" dirty="0"/>
          </a:p>
        </p:txBody>
      </p:sp>
      <p:sp>
        <p:nvSpPr>
          <p:cNvPr id="16" name="Shape 14"/>
          <p:cNvSpPr/>
          <p:nvPr/>
        </p:nvSpPr>
        <p:spPr>
          <a:xfrm>
            <a:off x="502920" y="2761488"/>
            <a:ext cx="5394960" cy="658368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852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234440" y="283464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Geographic Advantage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1234440" y="312724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proximity to raw material base</a:t>
            </a:r>
            <a:endParaRPr lang="en-US" sz="970" dirty="0"/>
          </a:p>
        </p:txBody>
      </p:sp>
      <p:sp>
        <p:nvSpPr>
          <p:cNvPr id="20" name="Shape 18"/>
          <p:cNvSpPr/>
          <p:nvPr/>
        </p:nvSpPr>
        <p:spPr>
          <a:xfrm>
            <a:off x="502920" y="3511296"/>
            <a:ext cx="5394960" cy="658368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36027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234440" y="3584448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Minimal CAPEX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1234440" y="3877056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investments already made</a:t>
            </a:r>
            <a:endParaRPr lang="en-US" sz="970" dirty="0"/>
          </a:p>
        </p:txBody>
      </p:sp>
      <p:sp>
        <p:nvSpPr>
          <p:cNvPr id="24" name="Shape 22"/>
          <p:cNvSpPr/>
          <p:nvPr/>
        </p:nvSpPr>
        <p:spPr>
          <a:xfrm>
            <a:off x="502920" y="4261104"/>
            <a:ext cx="5394960" cy="658368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43525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1234440" y="4334256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Residual Value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1234440" y="4626864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plant assets</a:t>
            </a:r>
            <a:endParaRPr lang="en-US" sz="970" dirty="0"/>
          </a:p>
        </p:txBody>
      </p:sp>
      <p:sp>
        <p:nvSpPr>
          <p:cNvPr id="28" name="Shape 26"/>
          <p:cNvSpPr/>
          <p:nvPr/>
        </p:nvSpPr>
        <p:spPr>
          <a:xfrm>
            <a:off x="502920" y="5010912"/>
            <a:ext cx="5394960" cy="658368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29" name="Text 27"/>
          <p:cNvSpPr/>
          <p:nvPr/>
        </p:nvSpPr>
        <p:spPr>
          <a:xfrm>
            <a:off x="685800" y="51023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3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1234440" y="5084064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Plant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1234440" y="537667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scale</a:t>
            </a:r>
            <a:endParaRPr lang="en-US" sz="970" dirty="0"/>
          </a:p>
        </p:txBody>
      </p:sp>
      <p:sp>
        <p:nvSpPr>
          <p:cNvPr id="32" name="Shape 30"/>
          <p:cNvSpPr/>
          <p:nvPr/>
        </p:nvSpPr>
        <p:spPr>
          <a:xfrm>
            <a:off x="6263640" y="2011680"/>
            <a:ext cx="5394960" cy="658368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33" name="Shape 31"/>
          <p:cNvSpPr/>
          <p:nvPr/>
        </p:nvSpPr>
        <p:spPr>
          <a:xfrm>
            <a:off x="6492240" y="2157984"/>
            <a:ext cx="54864" cy="36576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4" name="Text 32"/>
          <p:cNvSpPr/>
          <p:nvPr/>
        </p:nvSpPr>
        <p:spPr>
          <a:xfrm>
            <a:off x="6720840" y="2084832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Utilization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6720840" y="2377440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to 95–100%</a:t>
            </a:r>
            <a:endParaRPr lang="en-US" sz="970" dirty="0"/>
          </a:p>
        </p:txBody>
      </p:sp>
      <p:sp>
        <p:nvSpPr>
          <p:cNvPr id="36" name="Shape 34"/>
          <p:cNvSpPr/>
          <p:nvPr/>
        </p:nvSpPr>
        <p:spPr>
          <a:xfrm>
            <a:off x="6263640" y="2761488"/>
            <a:ext cx="5394960" cy="658368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0" y="2907792"/>
            <a:ext cx="54864" cy="36576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38" name="Text 36"/>
          <p:cNvSpPr/>
          <p:nvPr/>
        </p:nvSpPr>
        <p:spPr>
          <a:xfrm>
            <a:off x="6720840" y="2834640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Packaging Line Launch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6720840" y="3127248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retail channel</a:t>
            </a:r>
            <a:endParaRPr lang="en-US" sz="970" dirty="0"/>
          </a:p>
        </p:txBody>
      </p:sp>
      <p:sp>
        <p:nvSpPr>
          <p:cNvPr id="40" name="Shape 38"/>
          <p:cNvSpPr/>
          <p:nvPr/>
        </p:nvSpPr>
        <p:spPr>
          <a:xfrm>
            <a:off x="6263640" y="3511296"/>
            <a:ext cx="5394960" cy="658368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41" name="Shape 39"/>
          <p:cNvSpPr/>
          <p:nvPr/>
        </p:nvSpPr>
        <p:spPr>
          <a:xfrm>
            <a:off x="6492240" y="3657600"/>
            <a:ext cx="54864" cy="36576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2" name="Text 40"/>
          <p:cNvSpPr/>
          <p:nvPr/>
        </p:nvSpPr>
        <p:spPr>
          <a:xfrm>
            <a:off x="6720840" y="3584448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 Growth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6720840" y="3877056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to 50% of sales</a:t>
            </a:r>
            <a:endParaRPr lang="en-US" sz="970" dirty="0"/>
          </a:p>
        </p:txBody>
      </p:sp>
      <p:sp>
        <p:nvSpPr>
          <p:cNvPr id="44" name="Shape 42"/>
          <p:cNvSpPr/>
          <p:nvPr/>
        </p:nvSpPr>
        <p:spPr>
          <a:xfrm>
            <a:off x="6263640" y="4261104"/>
            <a:ext cx="5394960" cy="658368"/>
          </a:xfrm>
          <a:prstGeom prst="rect">
            <a:avLst/>
          </a:prstGeom>
          <a:solidFill>
            <a:srgbClr val="F2F6F5"/>
          </a:solidFill>
          <a:ln/>
        </p:spPr>
      </p:sp>
      <p:sp>
        <p:nvSpPr>
          <p:cNvPr id="45" name="Shape 43"/>
          <p:cNvSpPr/>
          <p:nvPr/>
        </p:nvSpPr>
        <p:spPr>
          <a:xfrm>
            <a:off x="6492240" y="4407408"/>
            <a:ext cx="54864" cy="36576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46" name="Text 44"/>
          <p:cNvSpPr/>
          <p:nvPr/>
        </p:nvSpPr>
        <p:spPr>
          <a:xfrm>
            <a:off x="6720840" y="4334256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3B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Reduction</a:t>
            </a:r>
            <a:endParaRPr lang="en-US" sz="1150" dirty="0"/>
          </a:p>
        </p:txBody>
      </p:sp>
      <p:sp>
        <p:nvSpPr>
          <p:cNvPr id="47" name="Text 45"/>
          <p:cNvSpPr/>
          <p:nvPr/>
        </p:nvSpPr>
        <p:spPr>
          <a:xfrm>
            <a:off x="6720840" y="4626864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5B6E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automation (8–12% savings)</a:t>
            </a:r>
            <a:endParaRPr lang="en-US" sz="970" dirty="0"/>
          </a:p>
        </p:txBody>
      </p:sp>
      <p:sp>
        <p:nvSpPr>
          <p:cNvPr id="48" name="Shape 46"/>
          <p:cNvSpPr/>
          <p:nvPr/>
        </p:nvSpPr>
        <p:spPr>
          <a:xfrm>
            <a:off x="6263640" y="5010912"/>
            <a:ext cx="5394960" cy="658368"/>
          </a:xfrm>
          <a:prstGeom prst="rect">
            <a:avLst/>
          </a:prstGeom>
          <a:solidFill>
            <a:srgbClr val="0D4951"/>
          </a:solidFill>
          <a:ln/>
        </p:spPr>
      </p:sp>
      <p:sp>
        <p:nvSpPr>
          <p:cNvPr id="49" name="Shape 47"/>
          <p:cNvSpPr/>
          <p:nvPr/>
        </p:nvSpPr>
        <p:spPr>
          <a:xfrm>
            <a:off x="6492240" y="5157216"/>
            <a:ext cx="54864" cy="365760"/>
          </a:xfrm>
          <a:prstGeom prst="rect">
            <a:avLst/>
          </a:prstGeom>
          <a:solidFill>
            <a:srgbClr val="CAA83D"/>
          </a:solidFill>
          <a:ln/>
        </p:spPr>
      </p:sp>
      <p:sp>
        <p:nvSpPr>
          <p:cNvPr id="50" name="Text 48"/>
          <p:cNvSpPr/>
          <p:nvPr/>
        </p:nvSpPr>
        <p:spPr>
          <a:xfrm>
            <a:off x="6720840" y="5084064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AA8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 Growth</a:t>
            </a:r>
            <a:endParaRPr lang="en-US" sz="1150" dirty="0"/>
          </a:p>
        </p:txBody>
      </p:sp>
      <p:sp>
        <p:nvSpPr>
          <p:cNvPr id="51" name="Text 49"/>
          <p:cNvSpPr/>
          <p:nvPr/>
        </p:nvSpPr>
        <p:spPr>
          <a:xfrm>
            <a:off x="6720840" y="5376672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70" dirty="0">
                <a:solidFill>
                  <a:srgbClr val="CFE0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7% to 25% with export and packaging</a:t>
            </a:r>
            <a:endParaRPr lang="en-US" sz="970" dirty="0"/>
          </a:p>
        </p:txBody>
      </p:sp>
      <p:sp>
        <p:nvSpPr>
          <p:cNvPr id="52" name="Text 50"/>
          <p:cNvSpPr/>
          <p:nvPr/>
        </p:nvSpPr>
        <p:spPr>
          <a:xfrm>
            <a:off x="11643055" y="649224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5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2026-08-20T04:51:21Z</dcterms:created>
  <dcterms:modified xsi:type="dcterms:W3CDTF">2026-08-20T04:51:21Z</dcterms:modified>
</cp:coreProperties>
</file>