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A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8778240" y="-1371600"/>
            <a:ext cx="5486400" cy="5486400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3" name="Shape 1"/>
          <p:cNvSpPr/>
          <p:nvPr/>
        </p:nvSpPr>
        <p:spPr>
          <a:xfrm rot="2100000">
            <a:off x="9692640" y="2926080"/>
            <a:ext cx="4572000" cy="4572000"/>
          </a:xfrm>
          <a:prstGeom prst="rect">
            <a:avLst/>
          </a:prstGeom>
          <a:solidFill>
            <a:srgbClr val="A31E2A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8412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ПРЕДСТАВЛЯЕТ ИНВЕСТИЦИОННУЮ ВОЗМОЖНОСТЬ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6002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spc="10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СПЕЦИАЛЬНАЯ ЭКОНОМИЧЕСКАЯ ЗОНА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94360" y="1965960"/>
            <a:ext cx="9601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СЭЗ «ALATAU»</a:t>
            </a:r>
            <a:endParaRPr lang="en-US" sz="5600" dirty="0"/>
          </a:p>
        </p:txBody>
      </p:sp>
      <p:sp>
        <p:nvSpPr>
          <p:cNvPr id="8" name="Text 6"/>
          <p:cNvSpPr/>
          <p:nvPr/>
        </p:nvSpPr>
        <p:spPr>
          <a:xfrm>
            <a:off x="640080" y="306324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Alatau City — новый деловой хаб международного уровня в сердце Центральной Азии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3794760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96 560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640080" y="4297680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40080" y="4572000"/>
            <a:ext cx="2148840" cy="0"/>
          </a:xfrm>
          <a:prstGeom prst="line">
            <a:avLst/>
          </a:prstGeom>
          <a:noFill/>
          <a:ln w="12700">
            <a:solidFill>
              <a:srgbClr val="7A122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4636008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территория СЭЗ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291840" y="3794760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3291840" y="4297680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91840" y="4572000"/>
            <a:ext cx="2148840" cy="0"/>
          </a:xfrm>
          <a:prstGeom prst="line">
            <a:avLst/>
          </a:prstGeom>
          <a:noFill/>
          <a:ln w="12700">
            <a:solidFill>
              <a:srgbClr val="7A122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91840" y="4636008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КПН, имущество, НДС, пошлины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943600" y="3794760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5943600" y="4297680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43600" y="4572000"/>
            <a:ext cx="2148840" cy="0"/>
          </a:xfrm>
          <a:prstGeom prst="line">
            <a:avLst/>
          </a:prstGeom>
          <a:noFill/>
          <a:ln w="12700">
            <a:solidFill>
              <a:srgbClr val="7A122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43600" y="4636008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функциональных района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595360" y="3794760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2023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8595360" y="4297680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8595360" y="4572000"/>
            <a:ext cx="2148840" cy="0"/>
          </a:xfrm>
          <a:prstGeom prst="line">
            <a:avLst/>
          </a:prstGeom>
          <a:noFill/>
          <a:ln w="12700">
            <a:solidFill>
              <a:srgbClr val="7A122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595360" y="4636008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год создания СЭЗ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40080" y="5074920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Создана в 2023 году на территории нового строящегося города Алатау в Алматинской области, вдоль автомагистрали «Алматы – Конаев». Alatau City задуман как интегрированный мегаполис в стиле Сингапура — ведущий международный деловой хаб Центральной Азии.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40080" y="6256325"/>
            <a:ext cx="29480" cy="19019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7" name="Shape 25"/>
          <p:cNvSpPr/>
          <p:nvPr/>
        </p:nvSpPr>
        <p:spPr>
          <a:xfrm>
            <a:off x="689174" y="6161227"/>
            <a:ext cx="29480" cy="28529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8" name="Shape 26"/>
          <p:cNvSpPr/>
          <p:nvPr/>
        </p:nvSpPr>
        <p:spPr>
          <a:xfrm>
            <a:off x="738268" y="6066130"/>
            <a:ext cx="29480" cy="380390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29" name="Shape 27"/>
          <p:cNvSpPr/>
          <p:nvPr/>
        </p:nvSpPr>
        <p:spPr>
          <a:xfrm>
            <a:off x="787362" y="6161227"/>
            <a:ext cx="29480" cy="28529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0" name="Shape 28"/>
          <p:cNvSpPr/>
          <p:nvPr/>
        </p:nvSpPr>
        <p:spPr>
          <a:xfrm>
            <a:off x="836457" y="6256325"/>
            <a:ext cx="29480" cy="19019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1" name="Text 29"/>
          <p:cNvSpPr/>
          <p:nvPr/>
        </p:nvSpPr>
        <p:spPr>
          <a:xfrm>
            <a:off x="996696" y="6056986"/>
            <a:ext cx="3685032" cy="2282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2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1200" b="1" spc="12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996696" y="6276076"/>
            <a:ext cx="3685032" cy="1521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1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 МЫ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700"/>
              </a:lnSpc>
              <a:buNone/>
            </a:pPr>
            <a:r>
              <a:rPr lang="en-US" sz="25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 SOLUTIONS — ВАШ ПАРТНЁР ПОЛНОГО ЦИКЛА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Stop Shop для иностранных инвесторов в Казахстане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2578608" cy="192024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1488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2633472"/>
            <a:ext cx="22128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Генеральный подряд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3127248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Строим заводы и склады любой сложности. 20 лет опыта на рынке Казахстана.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355848" y="2011680"/>
            <a:ext cx="2578608" cy="192024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38728" y="21488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538728" y="2633472"/>
            <a:ext cx="22128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Административный ресурс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3538728" y="3127248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Сильные связи на всех уровнях. Решаем вопросы с госорганами быстро.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071616" y="2011680"/>
            <a:ext cx="2578608" cy="192024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54496" y="21488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254496" y="2633472"/>
            <a:ext cx="22128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Финансирование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254496" y="3127248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Льготные кредиты через Даму и Байтерек. Сопровождение заявки.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8787384" y="2011680"/>
            <a:ext cx="2578608" cy="192024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970264" y="21488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970264" y="2633472"/>
            <a:ext cx="22128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Регистрация в СЭЗ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970264" y="3127248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статуса участника СЭЗ под ключ, включая земельные и разрешительные процедуры.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640080" y="4114800"/>
            <a:ext cx="2578608" cy="192024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2960" y="425196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822960" y="4736592"/>
            <a:ext cx="22128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Релокация персонала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22960" y="5230368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Визы, жильё, школы, медицина для инвестора и его сотрудников.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355848" y="4114800"/>
            <a:ext cx="2578608" cy="192024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38728" y="425196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3538728" y="4736592"/>
            <a:ext cx="22128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Юридическое сопровождение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3538728" y="5230368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Структурирование сделок, налоговая оптимизация, казахстанское право.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071616" y="4114800"/>
            <a:ext cx="2578608" cy="192024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254496" y="425196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2200" dirty="0"/>
          </a:p>
        </p:txBody>
      </p:sp>
      <p:sp>
        <p:nvSpPr>
          <p:cNvPr id="31" name="Text 29"/>
          <p:cNvSpPr/>
          <p:nvPr/>
        </p:nvSpPr>
        <p:spPr>
          <a:xfrm>
            <a:off x="6254496" y="4736592"/>
            <a:ext cx="22128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Подбор поставщиков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6254496" y="5230368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Местная сеть поставщиков сырья, комплектующих и услуг.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787384" y="4114800"/>
            <a:ext cx="2578608" cy="192024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970264" y="425196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2200" dirty="0"/>
          </a:p>
        </p:txBody>
      </p:sp>
      <p:sp>
        <p:nvSpPr>
          <p:cNvPr id="35" name="Text 33"/>
          <p:cNvSpPr/>
          <p:nvPr/>
        </p:nvSpPr>
        <p:spPr>
          <a:xfrm>
            <a:off x="8970264" y="4736592"/>
            <a:ext cx="22128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Постинвестиционная поддержка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8970264" y="5230368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GR, операционные вопросы, расширение бизнеса в регионе.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0" y="6483096"/>
            <a:ext cx="12191695" cy="374904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38" name="Shape 36"/>
          <p:cNvSpPr/>
          <p:nvPr/>
        </p:nvSpPr>
        <p:spPr>
          <a:xfrm>
            <a:off x="457200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9" name="Shape 37"/>
          <p:cNvSpPr/>
          <p:nvPr/>
        </p:nvSpPr>
        <p:spPr>
          <a:xfrm>
            <a:off x="488167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0" name="Shape 38"/>
          <p:cNvSpPr/>
          <p:nvPr/>
        </p:nvSpPr>
        <p:spPr>
          <a:xfrm>
            <a:off x="519134" y="6554053"/>
            <a:ext cx="18595" cy="239939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41" name="Shape 39"/>
          <p:cNvSpPr/>
          <p:nvPr/>
        </p:nvSpPr>
        <p:spPr>
          <a:xfrm>
            <a:off x="550101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2" name="Shape 40"/>
          <p:cNvSpPr/>
          <p:nvPr/>
        </p:nvSpPr>
        <p:spPr>
          <a:xfrm>
            <a:off x="581068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3" name="Text 41"/>
          <p:cNvSpPr/>
          <p:nvPr/>
        </p:nvSpPr>
        <p:spPr>
          <a:xfrm>
            <a:off x="682142" y="6544909"/>
            <a:ext cx="2324405" cy="143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50" b="1" spc="12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682142" y="6679729"/>
            <a:ext cx="2324405" cy="95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" spc="11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500" dirty="0"/>
          </a:p>
        </p:txBody>
      </p:sp>
      <p:sp>
        <p:nvSpPr>
          <p:cNvPr id="45" name="Text 43"/>
          <p:cNvSpPr/>
          <p:nvPr/>
        </p:nvSpPr>
        <p:spPr>
          <a:xfrm>
            <a:off x="11185855" y="652881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8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ПУТЬ ИНВЕСТОРА: ОТ ИДЕИ ДО ЗАПУСКА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сопровождает вас на каждом из шести этапов входа в СЭЗ «Alatau». Один партнёр — полный путь.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3429000" cy="1965960"/>
          </a:xfrm>
          <a:prstGeom prst="rect">
            <a:avLst/>
          </a:prstGeom>
          <a:solidFill>
            <a:srgbClr val="FBF2F1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2377440"/>
            <a:ext cx="502920" cy="502920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30175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Первый контакт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68680" y="338328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Встреча с Tau Invest Solutions. Обсуждение целей, отрасли и объёма инвестиций.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096512" y="3131820"/>
            <a:ext cx="265176" cy="0"/>
          </a:xfrm>
          <a:prstGeom prst="line">
            <a:avLst/>
          </a:prstGeom>
          <a:noFill/>
          <a:ln w="19050">
            <a:solidFill>
              <a:srgbClr val="B8912E"/>
            </a:solidFill>
            <a:prstDash val="dash"/>
          </a:ln>
        </p:spPr>
      </p:sp>
      <p:sp>
        <p:nvSpPr>
          <p:cNvPr id="11" name="Shape 9"/>
          <p:cNvSpPr/>
          <p:nvPr/>
        </p:nvSpPr>
        <p:spPr>
          <a:xfrm>
            <a:off x="4389120" y="2148840"/>
            <a:ext cx="3429000" cy="1965960"/>
          </a:xfrm>
          <a:prstGeom prst="rect">
            <a:avLst/>
          </a:prstGeom>
          <a:solidFill>
            <a:srgbClr val="FBF2F1"/>
          </a:solidFill>
          <a:ln/>
        </p:spPr>
      </p:sp>
      <p:sp>
        <p:nvSpPr>
          <p:cNvPr id="12" name="Shape 10"/>
          <p:cNvSpPr/>
          <p:nvPr/>
        </p:nvSpPr>
        <p:spPr>
          <a:xfrm>
            <a:off x="4617720" y="2377440"/>
            <a:ext cx="502920" cy="502920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13" name="Text 11"/>
          <p:cNvSpPr/>
          <p:nvPr/>
        </p:nvSpPr>
        <p:spPr>
          <a:xfrm>
            <a:off x="461772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617720" y="30175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Анализ и подбор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617720" y="338328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 участка в СЭЗ «Alatau» или Парке «Индустриальный Горизонт». Финмоделирование и ТЭО.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845552" y="3131820"/>
            <a:ext cx="265176" cy="0"/>
          </a:xfrm>
          <a:prstGeom prst="line">
            <a:avLst/>
          </a:prstGeom>
          <a:noFill/>
          <a:ln w="19050">
            <a:solidFill>
              <a:srgbClr val="B8912E"/>
            </a:solidFill>
            <a:prstDash val="dash"/>
          </a:ln>
        </p:spPr>
      </p:sp>
      <p:sp>
        <p:nvSpPr>
          <p:cNvPr id="17" name="Shape 15"/>
          <p:cNvSpPr/>
          <p:nvPr/>
        </p:nvSpPr>
        <p:spPr>
          <a:xfrm>
            <a:off x="8138160" y="2148840"/>
            <a:ext cx="3429000" cy="1965960"/>
          </a:xfrm>
          <a:prstGeom prst="rect">
            <a:avLst/>
          </a:prstGeom>
          <a:solidFill>
            <a:srgbClr val="FBF2F1"/>
          </a:solidFill>
          <a:ln/>
        </p:spPr>
      </p:sp>
      <p:sp>
        <p:nvSpPr>
          <p:cNvPr id="18" name="Shape 16"/>
          <p:cNvSpPr/>
          <p:nvPr/>
        </p:nvSpPr>
        <p:spPr>
          <a:xfrm>
            <a:off x="8366760" y="2377440"/>
            <a:ext cx="502920" cy="502920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19" name="Text 17"/>
          <p:cNvSpPr/>
          <p:nvPr/>
        </p:nvSpPr>
        <p:spPr>
          <a:xfrm>
            <a:off x="836676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8366760" y="30175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Регистрация в СЭЗ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366760" y="338328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Экспертиза документов, договор с управляющей компанией, включение в реестр участников.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40080" y="4343400"/>
            <a:ext cx="3429000" cy="1965960"/>
          </a:xfrm>
          <a:prstGeom prst="rect">
            <a:avLst/>
          </a:prstGeom>
          <a:solidFill>
            <a:srgbClr val="FBF2F1"/>
          </a:solidFill>
          <a:ln/>
        </p:spPr>
      </p:sp>
      <p:sp>
        <p:nvSpPr>
          <p:cNvPr id="23" name="Shape 21"/>
          <p:cNvSpPr/>
          <p:nvPr/>
        </p:nvSpPr>
        <p:spPr>
          <a:xfrm>
            <a:off x="868680" y="4572000"/>
            <a:ext cx="502920" cy="502920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24" name="Text 22"/>
          <p:cNvSpPr/>
          <p:nvPr/>
        </p:nvSpPr>
        <p:spPr>
          <a:xfrm>
            <a:off x="868680" y="45720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868680" y="521208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Оформление земли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68680" y="557784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Схема отвода, договор аренды или покупки, государственный акт — по единому окну.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096512" y="5326380"/>
            <a:ext cx="265176" cy="0"/>
          </a:xfrm>
          <a:prstGeom prst="line">
            <a:avLst/>
          </a:prstGeom>
          <a:noFill/>
          <a:ln w="19050">
            <a:solidFill>
              <a:srgbClr val="B8912E"/>
            </a:solidFill>
            <a:prstDash val="dash"/>
          </a:ln>
        </p:spPr>
      </p:sp>
      <p:sp>
        <p:nvSpPr>
          <p:cNvPr id="28" name="Shape 26"/>
          <p:cNvSpPr/>
          <p:nvPr/>
        </p:nvSpPr>
        <p:spPr>
          <a:xfrm>
            <a:off x="4389120" y="4343400"/>
            <a:ext cx="3429000" cy="1965960"/>
          </a:xfrm>
          <a:prstGeom prst="rect">
            <a:avLst/>
          </a:prstGeom>
          <a:solidFill>
            <a:srgbClr val="FBF2F1"/>
          </a:solidFill>
          <a:ln/>
        </p:spPr>
      </p:sp>
      <p:sp>
        <p:nvSpPr>
          <p:cNvPr id="29" name="Shape 27"/>
          <p:cNvSpPr/>
          <p:nvPr/>
        </p:nvSpPr>
        <p:spPr>
          <a:xfrm>
            <a:off x="4617720" y="4572000"/>
            <a:ext cx="502920" cy="502920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30" name="Text 28"/>
          <p:cNvSpPr/>
          <p:nvPr/>
        </p:nvSpPr>
        <p:spPr>
          <a:xfrm>
            <a:off x="4617720" y="45720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4617720" y="521208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Строительство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4617720" y="557784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Building Company — генподрядчик. Контроль качества на всех этапах.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7845552" y="5326380"/>
            <a:ext cx="265176" cy="0"/>
          </a:xfrm>
          <a:prstGeom prst="line">
            <a:avLst/>
          </a:prstGeom>
          <a:noFill/>
          <a:ln w="19050">
            <a:solidFill>
              <a:srgbClr val="B8912E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8138160" y="4343400"/>
            <a:ext cx="3429000" cy="1965960"/>
          </a:xfrm>
          <a:prstGeom prst="rect">
            <a:avLst/>
          </a:prstGeom>
          <a:solidFill>
            <a:srgbClr val="FBF2F1"/>
          </a:solidFill>
          <a:ln/>
        </p:spPr>
      </p:sp>
      <p:sp>
        <p:nvSpPr>
          <p:cNvPr id="35" name="Shape 33"/>
          <p:cNvSpPr/>
          <p:nvPr/>
        </p:nvSpPr>
        <p:spPr>
          <a:xfrm>
            <a:off x="8366760" y="4572000"/>
            <a:ext cx="502920" cy="502920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36" name="Text 34"/>
          <p:cNvSpPr/>
          <p:nvPr/>
        </p:nvSpPr>
        <p:spPr>
          <a:xfrm>
            <a:off x="8366760" y="45720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2000" dirty="0"/>
          </a:p>
        </p:txBody>
      </p:sp>
      <p:sp>
        <p:nvSpPr>
          <p:cNvPr id="37" name="Text 35"/>
          <p:cNvSpPr/>
          <p:nvPr/>
        </p:nvSpPr>
        <p:spPr>
          <a:xfrm>
            <a:off x="8366760" y="521208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и поддержка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8366760" y="557784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Операционный старт. Постинвестиционное GR-сопровождение и развитие бизнеса.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0" y="6483096"/>
            <a:ext cx="12191695" cy="374904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40" name="Shape 38"/>
          <p:cNvSpPr/>
          <p:nvPr/>
        </p:nvSpPr>
        <p:spPr>
          <a:xfrm>
            <a:off x="457200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1" name="Shape 39"/>
          <p:cNvSpPr/>
          <p:nvPr/>
        </p:nvSpPr>
        <p:spPr>
          <a:xfrm>
            <a:off x="488167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2" name="Shape 40"/>
          <p:cNvSpPr/>
          <p:nvPr/>
        </p:nvSpPr>
        <p:spPr>
          <a:xfrm>
            <a:off x="519134" y="6554053"/>
            <a:ext cx="18595" cy="239939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43" name="Shape 41"/>
          <p:cNvSpPr/>
          <p:nvPr/>
        </p:nvSpPr>
        <p:spPr>
          <a:xfrm>
            <a:off x="550101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4" name="Shape 42"/>
          <p:cNvSpPr/>
          <p:nvPr/>
        </p:nvSpPr>
        <p:spPr>
          <a:xfrm>
            <a:off x="581068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5" name="Text 43"/>
          <p:cNvSpPr/>
          <p:nvPr/>
        </p:nvSpPr>
        <p:spPr>
          <a:xfrm>
            <a:off x="682142" y="6544909"/>
            <a:ext cx="2324405" cy="143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50" b="1" spc="12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50" dirty="0"/>
          </a:p>
        </p:txBody>
      </p:sp>
      <p:sp>
        <p:nvSpPr>
          <p:cNvPr id="46" name="Text 44"/>
          <p:cNvSpPr/>
          <p:nvPr/>
        </p:nvSpPr>
        <p:spPr>
          <a:xfrm>
            <a:off x="682142" y="6679729"/>
            <a:ext cx="2324405" cy="95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" spc="11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500" dirty="0"/>
          </a:p>
        </p:txBody>
      </p:sp>
      <p:sp>
        <p:nvSpPr>
          <p:cNvPr id="47" name="Text 45"/>
          <p:cNvSpPr/>
          <p:nvPr/>
        </p:nvSpPr>
        <p:spPr>
          <a:xfrm>
            <a:off x="11185855" y="652881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4A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1371600" y="4297680"/>
            <a:ext cx="5486400" cy="5486400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НАЧНЁМ ВМЕСТЕ?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— One Stop Shop для иностранных инвесторов в Казахстане, стратегический партнёр СЭЗ «Alatau» и Парка «Индустриальный Горизонт»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31520" y="28803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Email: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880360" y="28803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invest@tauinvest.kz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731520" y="344728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/ Tel: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880360" y="344728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запросу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31520" y="4014216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LinkedIn: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880360" y="4014216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linkedin.com/company/tau-invest-solutions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731520" y="4581144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Офис: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880360" y="4581144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г. Алматы, Казахстан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731520" y="54406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Инвестируйте в будущее города Алатау сегодня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31520" y="6135624"/>
            <a:ext cx="34016" cy="2194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5" name="Shape 13"/>
          <p:cNvSpPr/>
          <p:nvPr/>
        </p:nvSpPr>
        <p:spPr>
          <a:xfrm>
            <a:off x="788167" y="6025896"/>
            <a:ext cx="34016" cy="32918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Shape 14"/>
          <p:cNvSpPr/>
          <p:nvPr/>
        </p:nvSpPr>
        <p:spPr>
          <a:xfrm>
            <a:off x="844814" y="5916168"/>
            <a:ext cx="34016" cy="438912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17" name="Shape 15"/>
          <p:cNvSpPr/>
          <p:nvPr/>
        </p:nvSpPr>
        <p:spPr>
          <a:xfrm>
            <a:off x="901461" y="6025896"/>
            <a:ext cx="34016" cy="32918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Shape 16"/>
          <p:cNvSpPr/>
          <p:nvPr/>
        </p:nvSpPr>
        <p:spPr>
          <a:xfrm>
            <a:off x="958108" y="6135624"/>
            <a:ext cx="34016" cy="2194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1143000" y="5907024"/>
            <a:ext cx="4251960" cy="263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2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1300" b="1" spc="12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43000" y="6161227"/>
            <a:ext cx="4251960" cy="175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1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0" y="6483096"/>
            <a:ext cx="12191695" cy="374904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22" name="Text 20"/>
          <p:cNvSpPr/>
          <p:nvPr/>
        </p:nvSpPr>
        <p:spPr>
          <a:xfrm>
            <a:off x="11185855" y="652881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ПРОЕКТЕ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8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 ФУНКЦИОНАЛЬНЫХ РАЙОНА СЭЗ «ALATAU»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СЭЗ «Alatau» создана в 2023 году на территории нового города Алатау в Алматинской области, вдоль автомагистрали «Алматы – Конаев», и делится на четыре функциональных района.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566928" cy="566928"/>
          </a:xfrm>
          <a:prstGeom prst="ellipse">
            <a:avLst/>
          </a:prstGeom>
          <a:solidFill>
            <a:srgbClr val="F3DEDD"/>
          </a:solidFill>
          <a:ln w="15875">
            <a:solidFill>
              <a:srgbClr val="B8912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1488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463040" y="2121408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GATE DISTRICT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63040" y="246888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Деловой и финансовый центр — естественное продолжение Алматы в северном направлении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40080" y="3008376"/>
            <a:ext cx="10881360" cy="0"/>
          </a:xfrm>
          <a:prstGeom prst="line">
            <a:avLst/>
          </a:prstGeom>
          <a:noFill/>
          <a:ln w="12700">
            <a:solidFill>
              <a:srgbClr val="F3DE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" y="3081528"/>
            <a:ext cx="566928" cy="566928"/>
          </a:xfrm>
          <a:prstGeom prst="ellipse">
            <a:avLst/>
          </a:prstGeom>
          <a:solidFill>
            <a:srgbClr val="F3DEDD"/>
          </a:solidFill>
          <a:ln w="15875">
            <a:solidFill>
              <a:srgbClr val="B8912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308152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463040" y="3054096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GOLDEN DISTRICT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3401568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Образовательный и медицинский центр — научно-инновационный кластер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" y="3941064"/>
            <a:ext cx="10881360" cy="0"/>
          </a:xfrm>
          <a:prstGeom prst="line">
            <a:avLst/>
          </a:prstGeom>
          <a:noFill/>
          <a:ln w="12700">
            <a:solidFill>
              <a:srgbClr val="F3DED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4014216"/>
            <a:ext cx="566928" cy="566928"/>
          </a:xfrm>
          <a:prstGeom prst="ellipse">
            <a:avLst/>
          </a:prstGeom>
          <a:solidFill>
            <a:srgbClr val="F3DEDD"/>
          </a:solidFill>
          <a:ln w="15875">
            <a:solidFill>
              <a:srgbClr val="B8912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401421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463040" y="3986784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GROWING DISTRICT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463040" y="4334256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Инновационно-индустриальная и торгово-логистическая зоны, международный аэропорт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40080" y="4873752"/>
            <a:ext cx="10881360" cy="0"/>
          </a:xfrm>
          <a:prstGeom prst="line">
            <a:avLst/>
          </a:prstGeom>
          <a:noFill/>
          <a:ln w="12700">
            <a:solidFill>
              <a:srgbClr val="F3DED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0080" y="4946904"/>
            <a:ext cx="566928" cy="566928"/>
          </a:xfrm>
          <a:prstGeom prst="ellipse">
            <a:avLst/>
          </a:prstGeom>
          <a:solidFill>
            <a:srgbClr val="F3DEDD"/>
          </a:solidFill>
          <a:ln w="15875">
            <a:solidFill>
              <a:srgbClr val="B8912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494690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463040" y="491947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GREEN DISTRICT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463040" y="5266944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Центр культуры, туризма и досуга — часть туристического кластера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640080" y="598932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7A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Общая площадь территории проекта города Алатау: 96 560 га  •  «Alatau City — катализатор экономики не только Казахстана, но и всего региона Центральной Азии» — К. К. Токаев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0" y="6483096"/>
            <a:ext cx="12191695" cy="374904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26" name="Shape 24"/>
          <p:cNvSpPr/>
          <p:nvPr/>
        </p:nvSpPr>
        <p:spPr>
          <a:xfrm>
            <a:off x="457200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7" name="Shape 25"/>
          <p:cNvSpPr/>
          <p:nvPr/>
        </p:nvSpPr>
        <p:spPr>
          <a:xfrm>
            <a:off x="488167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8" name="Shape 26"/>
          <p:cNvSpPr/>
          <p:nvPr/>
        </p:nvSpPr>
        <p:spPr>
          <a:xfrm>
            <a:off x="519134" y="6554053"/>
            <a:ext cx="18595" cy="239939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29" name="Shape 27"/>
          <p:cNvSpPr/>
          <p:nvPr/>
        </p:nvSpPr>
        <p:spPr>
          <a:xfrm>
            <a:off x="550101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0" name="Shape 28"/>
          <p:cNvSpPr/>
          <p:nvPr/>
        </p:nvSpPr>
        <p:spPr>
          <a:xfrm>
            <a:off x="581068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1" name="Text 29"/>
          <p:cNvSpPr/>
          <p:nvPr/>
        </p:nvSpPr>
        <p:spPr>
          <a:xfrm>
            <a:off x="682142" y="6544909"/>
            <a:ext cx="2324405" cy="143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50" b="1" spc="12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682142" y="6679729"/>
            <a:ext cx="2324405" cy="95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" spc="11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500" dirty="0"/>
          </a:p>
        </p:txBody>
      </p:sp>
      <p:sp>
        <p:nvSpPr>
          <p:cNvPr id="33" name="Text 31"/>
          <p:cNvSpPr/>
          <p:nvPr/>
        </p:nvSpPr>
        <p:spPr>
          <a:xfrm>
            <a:off x="11185855" y="652881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ЛОКАЦИЯ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8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СТРАТЕГИЧЕСКОЕ ПОЛОЖЕНИЕ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457200" cy="457200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6916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34440" y="16459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МЕЖДУНАРОДНЫЕ КОРИДОРЫ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234440" y="2103120"/>
            <a:ext cx="4526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Автомагистраль «Алматы – Конаев» — якорная точка коридоров «Западная Европа – Западный Китай», ЦАРЭС и «Север – Юг», в рамках Инициативы «Шёлковый путь».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17920" y="1691640"/>
            <a:ext cx="457200" cy="457200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9" name="Text 7"/>
          <p:cNvSpPr/>
          <p:nvPr/>
        </p:nvSpPr>
        <p:spPr>
          <a:xfrm>
            <a:off x="6217920" y="16916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812280" y="16459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ГРАНИЦЫ ТЕРРИТОРИИ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812280" y="2103120"/>
            <a:ext cx="4526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СЭЗ занимает территорию города Алатау и часть города Конаев, включая административный центр — город Жана Иле.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3566160"/>
            <a:ext cx="457200" cy="457200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566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34440" y="352044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СОСЕДСТВО С АЛМАТЫ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234440" y="3977640"/>
            <a:ext cx="4526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District — естественное продолжение города Алматы в северном направлении, новый финансовый и деловой центр региона.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17920" y="3566160"/>
            <a:ext cx="457200" cy="457200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17" name="Text 15"/>
          <p:cNvSpPr/>
          <p:nvPr/>
        </p:nvSpPr>
        <p:spPr>
          <a:xfrm>
            <a:off x="6217920" y="3566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812280" y="352044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РЕКРЕАЦИОННЫЙ ПОТЕНЦИАЛ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812280" y="3977640"/>
            <a:ext cx="4526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Близость Капшагайского водохранилища усиливает туристический и рекреационный профиль Green District.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0080" y="5623560"/>
            <a:ext cx="10881360" cy="685800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5623560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7A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«Alatau City – катализатор экономики не только Казахстана, но и всего региона Центральной Азии»  </a:t>
            </a:r>
            <a:pPr indent="0" marL="0">
              <a:buNone/>
            </a:pPr>
            <a:r>
              <a:rPr lang="en-US" sz="12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К. К. Токаев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0" y="6483096"/>
            <a:ext cx="12191695" cy="374904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23" name="Shape 21"/>
          <p:cNvSpPr/>
          <p:nvPr/>
        </p:nvSpPr>
        <p:spPr>
          <a:xfrm>
            <a:off x="457200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4" name="Shape 22"/>
          <p:cNvSpPr/>
          <p:nvPr/>
        </p:nvSpPr>
        <p:spPr>
          <a:xfrm>
            <a:off x="488167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Shape 23"/>
          <p:cNvSpPr/>
          <p:nvPr/>
        </p:nvSpPr>
        <p:spPr>
          <a:xfrm>
            <a:off x="519134" y="6554053"/>
            <a:ext cx="18595" cy="239939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26" name="Shape 24"/>
          <p:cNvSpPr/>
          <p:nvPr/>
        </p:nvSpPr>
        <p:spPr>
          <a:xfrm>
            <a:off x="550101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7" name="Shape 25"/>
          <p:cNvSpPr/>
          <p:nvPr/>
        </p:nvSpPr>
        <p:spPr>
          <a:xfrm>
            <a:off x="581068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8" name="Text 26"/>
          <p:cNvSpPr/>
          <p:nvPr/>
        </p:nvSpPr>
        <p:spPr>
          <a:xfrm>
            <a:off x="682142" y="6544909"/>
            <a:ext cx="2324405" cy="143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50" b="1" spc="12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682142" y="6679729"/>
            <a:ext cx="2324405" cy="95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" spc="11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500" dirty="0"/>
          </a:p>
        </p:txBody>
      </p:sp>
      <p:sp>
        <p:nvSpPr>
          <p:cNvPr id="30" name="Text 28"/>
          <p:cNvSpPr/>
          <p:nvPr/>
        </p:nvSpPr>
        <p:spPr>
          <a:xfrm>
            <a:off x="11185855" y="652881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ТРАНСПОРТНЫЙ КОРИДОР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5943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8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НОВЫЙ ШЁЛКОВЫЙ ПУТЬ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Казахстан возрождает историческую роль крупнейшего делового и транзитного хаба Центральной Азии — моста между Европой и Азией, а СЭЗ «Alatau» становится его новой точкой притяжения.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640080" y="269748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направление «Нового шёлкового пути» через Центральную Азию — около 6 500 км, из которых 4 000 км проходят по территории Китая от Тихоокеанского побережья до Синьцзян-Уйгурского автономного района.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40080" y="384048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Далее маршрут проходит через Казахстан, Узбекистан, Туркменистан, Иран, Ирак, Сирию и Турцию, а затем в Европу — через Болгарию, Румынию и Чехию в Германию.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92240" y="1554480"/>
            <a:ext cx="5029200" cy="411480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903720" y="1783080"/>
            <a:ext cx="201168" cy="201168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9" name="Shape 7"/>
          <p:cNvSpPr/>
          <p:nvPr/>
        </p:nvSpPr>
        <p:spPr>
          <a:xfrm>
            <a:off x="7004304" y="1984248"/>
            <a:ext cx="0" cy="329184"/>
          </a:xfrm>
          <a:prstGeom prst="line">
            <a:avLst/>
          </a:prstGeom>
          <a:noFill/>
          <a:ln w="19050">
            <a:solidFill>
              <a:srgbClr val="A31E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269480" y="1700784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Китай (Тихий океан)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903720" y="2313432"/>
            <a:ext cx="201168" cy="201168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12" name="Shape 10"/>
          <p:cNvSpPr/>
          <p:nvPr/>
        </p:nvSpPr>
        <p:spPr>
          <a:xfrm>
            <a:off x="7004304" y="2514600"/>
            <a:ext cx="0" cy="329184"/>
          </a:xfrm>
          <a:prstGeom prst="line">
            <a:avLst/>
          </a:prstGeom>
          <a:noFill/>
          <a:ln w="19050">
            <a:solidFill>
              <a:srgbClr val="A31E2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269480" y="2231136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Синьцзян-Уйгурский АР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903720" y="2843784"/>
            <a:ext cx="201168" cy="201168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15" name="Shape 13"/>
          <p:cNvSpPr/>
          <p:nvPr/>
        </p:nvSpPr>
        <p:spPr>
          <a:xfrm>
            <a:off x="7004304" y="3044952"/>
            <a:ext cx="0" cy="329184"/>
          </a:xfrm>
          <a:prstGeom prst="line">
            <a:avLst/>
          </a:prstGeom>
          <a:noFill/>
          <a:ln w="19050">
            <a:solidFill>
              <a:srgbClr val="A31E2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269480" y="276148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Казахстан — СЭЗ «Alatau»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903720" y="3374136"/>
            <a:ext cx="201168" cy="201168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18" name="Shape 16"/>
          <p:cNvSpPr/>
          <p:nvPr/>
        </p:nvSpPr>
        <p:spPr>
          <a:xfrm>
            <a:off x="7004304" y="3575304"/>
            <a:ext cx="0" cy="329184"/>
          </a:xfrm>
          <a:prstGeom prst="line">
            <a:avLst/>
          </a:prstGeom>
          <a:noFill/>
          <a:ln w="19050">
            <a:solidFill>
              <a:srgbClr val="A31E2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269480" y="329184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Узбекистан / Туркменистан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903720" y="3904488"/>
            <a:ext cx="201168" cy="201168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21" name="Shape 19"/>
          <p:cNvSpPr/>
          <p:nvPr/>
        </p:nvSpPr>
        <p:spPr>
          <a:xfrm>
            <a:off x="7004304" y="4105656"/>
            <a:ext cx="0" cy="329184"/>
          </a:xfrm>
          <a:prstGeom prst="line">
            <a:avLst/>
          </a:prstGeom>
          <a:noFill/>
          <a:ln w="19050">
            <a:solidFill>
              <a:srgbClr val="A31E2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269480" y="3822192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Иран / Ирак / Сирия / Турция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903720" y="4434840"/>
            <a:ext cx="201168" cy="201168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24" name="Shape 22"/>
          <p:cNvSpPr/>
          <p:nvPr/>
        </p:nvSpPr>
        <p:spPr>
          <a:xfrm>
            <a:off x="7004304" y="4636008"/>
            <a:ext cx="0" cy="329184"/>
          </a:xfrm>
          <a:prstGeom prst="line">
            <a:avLst/>
          </a:prstGeom>
          <a:noFill/>
          <a:ln w="19050">
            <a:solidFill>
              <a:srgbClr val="A31E2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269480" y="4352544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Болгария / Румыния / Чехия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903720" y="4965192"/>
            <a:ext cx="201168" cy="201168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27" name="Text 25"/>
          <p:cNvSpPr/>
          <p:nvPr/>
        </p:nvSpPr>
        <p:spPr>
          <a:xfrm>
            <a:off x="7269480" y="4882896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Германия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0" y="6483096"/>
            <a:ext cx="12191695" cy="374904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7200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0" name="Shape 28"/>
          <p:cNvSpPr/>
          <p:nvPr/>
        </p:nvSpPr>
        <p:spPr>
          <a:xfrm>
            <a:off x="488167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1" name="Shape 29"/>
          <p:cNvSpPr/>
          <p:nvPr/>
        </p:nvSpPr>
        <p:spPr>
          <a:xfrm>
            <a:off x="519134" y="6554053"/>
            <a:ext cx="18595" cy="239939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32" name="Shape 30"/>
          <p:cNvSpPr/>
          <p:nvPr/>
        </p:nvSpPr>
        <p:spPr>
          <a:xfrm>
            <a:off x="550101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3" name="Shape 31"/>
          <p:cNvSpPr/>
          <p:nvPr/>
        </p:nvSpPr>
        <p:spPr>
          <a:xfrm>
            <a:off x="581068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4" name="Text 32"/>
          <p:cNvSpPr/>
          <p:nvPr/>
        </p:nvSpPr>
        <p:spPr>
          <a:xfrm>
            <a:off x="682142" y="6544909"/>
            <a:ext cx="2324405" cy="143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50" b="1" spc="12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682142" y="6679729"/>
            <a:ext cx="2324405" cy="95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" spc="11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500" dirty="0"/>
          </a:p>
        </p:txBody>
      </p:sp>
      <p:sp>
        <p:nvSpPr>
          <p:cNvPr id="36" name="Text 34"/>
          <p:cNvSpPr/>
          <p:nvPr/>
        </p:nvSpPr>
        <p:spPr>
          <a:xfrm>
            <a:off x="11185855" y="652881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ПОКАЗАТЕЛИ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8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РАЙОНЫ СЭЗ «ALATAU» К 2030 ГОДУ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Прогнозируемая занятость и численность населения по функциональным районам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5257800" cy="187452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1965960"/>
            <a:ext cx="82296" cy="1874520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210312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GATE DISTRICT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2496312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Количество занятых: 195 600 чел. (27%)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914400" y="2788920"/>
            <a:ext cx="4709160" cy="182880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10" name="Shape 8"/>
          <p:cNvSpPr/>
          <p:nvPr/>
        </p:nvSpPr>
        <p:spPr>
          <a:xfrm>
            <a:off x="914400" y="2788920"/>
            <a:ext cx="1271473" cy="182880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306324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Население к 2030: 72 841 чел. (73%)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914400" y="3355848"/>
            <a:ext cx="4709160" cy="182880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13" name="Shape 11"/>
          <p:cNvSpPr/>
          <p:nvPr/>
        </p:nvSpPr>
        <p:spPr>
          <a:xfrm>
            <a:off x="914400" y="3355848"/>
            <a:ext cx="3437687" cy="182880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14" name="Shape 12"/>
          <p:cNvSpPr/>
          <p:nvPr/>
        </p:nvSpPr>
        <p:spPr>
          <a:xfrm>
            <a:off x="6217920" y="1965960"/>
            <a:ext cx="5257800" cy="187452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17920" y="1965960"/>
            <a:ext cx="82296" cy="1874520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16" name="Text 14"/>
          <p:cNvSpPr/>
          <p:nvPr/>
        </p:nvSpPr>
        <p:spPr>
          <a:xfrm>
            <a:off x="6492240" y="210312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GOLDEN DISTRICT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92240" y="2496312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Количество занятых: 70 235 чел. (55%)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492240" y="2788920"/>
            <a:ext cx="4709160" cy="182880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19" name="Shape 17"/>
          <p:cNvSpPr/>
          <p:nvPr/>
        </p:nvSpPr>
        <p:spPr>
          <a:xfrm>
            <a:off x="6492240" y="2788920"/>
            <a:ext cx="2590038" cy="182880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20" name="Text 18"/>
          <p:cNvSpPr/>
          <p:nvPr/>
        </p:nvSpPr>
        <p:spPr>
          <a:xfrm>
            <a:off x="6492240" y="306324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Население к 2030: 56 700 чел. (45%)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492240" y="3355848"/>
            <a:ext cx="4709160" cy="182880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22" name="Shape 20"/>
          <p:cNvSpPr/>
          <p:nvPr/>
        </p:nvSpPr>
        <p:spPr>
          <a:xfrm>
            <a:off x="6492240" y="3355848"/>
            <a:ext cx="2119122" cy="182880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23" name="Shape 21"/>
          <p:cNvSpPr/>
          <p:nvPr/>
        </p:nvSpPr>
        <p:spPr>
          <a:xfrm>
            <a:off x="640080" y="4114800"/>
            <a:ext cx="5257800" cy="187452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40080" y="4114800"/>
            <a:ext cx="82296" cy="1874520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25" name="Text 23"/>
          <p:cNvSpPr/>
          <p:nvPr/>
        </p:nvSpPr>
        <p:spPr>
          <a:xfrm>
            <a:off x="914400" y="425196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GROWING DISTRICT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14400" y="4645152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Количество занятых: 42 767 чел. (38%)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14400" y="4937760"/>
            <a:ext cx="4709160" cy="182880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28" name="Shape 26"/>
          <p:cNvSpPr/>
          <p:nvPr/>
        </p:nvSpPr>
        <p:spPr>
          <a:xfrm>
            <a:off x="914400" y="4937760"/>
            <a:ext cx="1789481" cy="182880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29" name="Text 27"/>
          <p:cNvSpPr/>
          <p:nvPr/>
        </p:nvSpPr>
        <p:spPr>
          <a:xfrm>
            <a:off x="914400" y="521208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Население к 2030: 70 000 чел. (62%)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914400" y="5504688"/>
            <a:ext cx="4709160" cy="182880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31" name="Shape 29"/>
          <p:cNvSpPr/>
          <p:nvPr/>
        </p:nvSpPr>
        <p:spPr>
          <a:xfrm>
            <a:off x="914400" y="5504688"/>
            <a:ext cx="2919679" cy="182880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32" name="Shape 30"/>
          <p:cNvSpPr/>
          <p:nvPr/>
        </p:nvSpPr>
        <p:spPr>
          <a:xfrm>
            <a:off x="6217920" y="4114800"/>
            <a:ext cx="5257800" cy="187452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217920" y="4114800"/>
            <a:ext cx="82296" cy="1874520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34" name="Text 32"/>
          <p:cNvSpPr/>
          <p:nvPr/>
        </p:nvSpPr>
        <p:spPr>
          <a:xfrm>
            <a:off x="6492240" y="425196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GREEN DISTRICT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6492240" y="4645152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Количество занятых: 43 490 чел. (36%)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6492240" y="4937760"/>
            <a:ext cx="4709160" cy="182880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0" y="4937760"/>
            <a:ext cx="1695298" cy="182880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38" name="Text 36"/>
          <p:cNvSpPr/>
          <p:nvPr/>
        </p:nvSpPr>
        <p:spPr>
          <a:xfrm>
            <a:off x="6492240" y="521208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Население к 2030: 77 000 чел. (64%)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6492240" y="5504688"/>
            <a:ext cx="4709160" cy="182880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40" name="Shape 38"/>
          <p:cNvSpPr/>
          <p:nvPr/>
        </p:nvSpPr>
        <p:spPr>
          <a:xfrm>
            <a:off x="6492240" y="5504688"/>
            <a:ext cx="3013862" cy="182880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41" name="Shape 39"/>
          <p:cNvSpPr/>
          <p:nvPr/>
        </p:nvSpPr>
        <p:spPr>
          <a:xfrm>
            <a:off x="0" y="6483096"/>
            <a:ext cx="12191695" cy="374904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42" name="Shape 40"/>
          <p:cNvSpPr/>
          <p:nvPr/>
        </p:nvSpPr>
        <p:spPr>
          <a:xfrm>
            <a:off x="457200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3" name="Shape 41"/>
          <p:cNvSpPr/>
          <p:nvPr/>
        </p:nvSpPr>
        <p:spPr>
          <a:xfrm>
            <a:off x="488167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4" name="Shape 42"/>
          <p:cNvSpPr/>
          <p:nvPr/>
        </p:nvSpPr>
        <p:spPr>
          <a:xfrm>
            <a:off x="519134" y="6554053"/>
            <a:ext cx="18595" cy="239939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45" name="Shape 43"/>
          <p:cNvSpPr/>
          <p:nvPr/>
        </p:nvSpPr>
        <p:spPr>
          <a:xfrm>
            <a:off x="550101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6" name="Shape 44"/>
          <p:cNvSpPr/>
          <p:nvPr/>
        </p:nvSpPr>
        <p:spPr>
          <a:xfrm>
            <a:off x="581068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7" name="Text 45"/>
          <p:cNvSpPr/>
          <p:nvPr/>
        </p:nvSpPr>
        <p:spPr>
          <a:xfrm>
            <a:off x="682142" y="6544909"/>
            <a:ext cx="2324405" cy="143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50" b="1" spc="12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682142" y="6679729"/>
            <a:ext cx="2324405" cy="95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" spc="11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500" dirty="0"/>
          </a:p>
        </p:txBody>
      </p:sp>
      <p:sp>
        <p:nvSpPr>
          <p:cNvPr id="49" name="Text 47"/>
          <p:cNvSpPr/>
          <p:nvPr/>
        </p:nvSpPr>
        <p:spPr>
          <a:xfrm>
            <a:off x="11185855" y="652881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2F1"/>
          </a:solidFill>
          <a:ln/>
        </p:spPr>
      </p:sp>
      <p:sp>
        <p:nvSpPr>
          <p:cNvPr id="3" name="Shape 1"/>
          <p:cNvSpPr/>
          <p:nvPr/>
        </p:nvSpPr>
        <p:spPr>
          <a:xfrm rot="2100000">
            <a:off x="9692640" y="-1097280"/>
            <a:ext cx="5486400" cy="5486400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0292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СТРАТЕГИЧЕСКОЕ ПАРТНЁРСТВО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82296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900"/>
              </a:lnSpc>
              <a:buNone/>
            </a:pPr>
            <a:r>
              <a:rPr lang="en-US" sz="27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ПАРК «ИНДУСТРИАЛЬНЫЙ ГОРИЗОНТ»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600200"/>
            <a:ext cx="6766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является стратегическим партнёром Парка «Индустриальный Горизонт» — флагманского индустриального парка на территории Growing District СЭЗ «Alatau» — и сопровождает инвесторов на всех этапах захода на его территорию.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278892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F3DEDD"/>
            </a:solidFill>
            <a:prstDash val="solid"/>
          </a:ln>
        </p:spPr>
      </p:sp>
      <p:pic>
        <p:nvPicPr>
          <p:cNvPr id="8" name="Image 0" descr="assets/horizon_logo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" y="2959734"/>
            <a:ext cx="3474720" cy="139573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0080" y="4572000"/>
            <a:ext cx="5029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7A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385 га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640080" y="490118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площадь Парка под производство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5943600" y="4572000"/>
            <a:ext cx="5029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7A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5943600" y="490118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производственных кластеров Парка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640080" y="5413248"/>
            <a:ext cx="5029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7A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2025–2035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640080" y="574243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 и ввод в эксплуатацию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5943600" y="5413248"/>
            <a:ext cx="5029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7A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5943600" y="574243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КПН, имущество, НДС и пошлины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7955280" y="1600200"/>
            <a:ext cx="3566160" cy="4572000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18" name="Text 15"/>
          <p:cNvSpPr/>
          <p:nvPr/>
        </p:nvSpPr>
        <p:spPr>
          <a:xfrm>
            <a:off x="8229600" y="18745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РАСПОЛОЖЕНИЕ ПАРКА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8229600" y="2286000"/>
            <a:ext cx="3017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территории СЭЗ «Alatau», в составе Growing District — промышленного и логистического ядра региона, рядом со строящимся международным аэропортом и сухим портом для мультимодальных грузов.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8229600" y="3931920"/>
            <a:ext cx="3017520" cy="0"/>
          </a:xfrm>
          <a:prstGeom prst="line">
            <a:avLst/>
          </a:prstGeom>
          <a:noFill/>
          <a:ln w="12700">
            <a:solidFill>
              <a:srgbClr val="7A122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229600" y="411480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СТАТУС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8229600" y="4434840"/>
            <a:ext cx="3017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Park «Industrial Horizon» — официальный проект, реализуемый на территории Growing District. Tau Invest Solutions обеспечивает полное инвестиционное и административное сопровождение резидентов Парка.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0" y="6483096"/>
            <a:ext cx="12191695" cy="374904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24" name="Shape 21"/>
          <p:cNvSpPr/>
          <p:nvPr/>
        </p:nvSpPr>
        <p:spPr>
          <a:xfrm>
            <a:off x="457200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Shape 22"/>
          <p:cNvSpPr/>
          <p:nvPr/>
        </p:nvSpPr>
        <p:spPr>
          <a:xfrm>
            <a:off x="488167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6" name="Shape 23"/>
          <p:cNvSpPr/>
          <p:nvPr/>
        </p:nvSpPr>
        <p:spPr>
          <a:xfrm>
            <a:off x="519134" y="6554053"/>
            <a:ext cx="18595" cy="239939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27" name="Shape 24"/>
          <p:cNvSpPr/>
          <p:nvPr/>
        </p:nvSpPr>
        <p:spPr>
          <a:xfrm>
            <a:off x="550101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8" name="Shape 25"/>
          <p:cNvSpPr/>
          <p:nvPr/>
        </p:nvSpPr>
        <p:spPr>
          <a:xfrm>
            <a:off x="581068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9" name="Text 26"/>
          <p:cNvSpPr/>
          <p:nvPr/>
        </p:nvSpPr>
        <p:spPr>
          <a:xfrm>
            <a:off x="682142" y="6544909"/>
            <a:ext cx="2324405" cy="143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50" b="1" spc="12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682142" y="6679729"/>
            <a:ext cx="2324405" cy="95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" spc="11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500" dirty="0"/>
          </a:p>
        </p:txBody>
      </p:sp>
      <p:sp>
        <p:nvSpPr>
          <p:cNvPr id="31" name="Text 28"/>
          <p:cNvSpPr/>
          <p:nvPr/>
        </p:nvSpPr>
        <p:spPr>
          <a:xfrm>
            <a:off x="11185855" y="652881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ИНДУСТРИАЛЬНЫЙ ГОРИЗОНТ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26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СТРУКТУРА РАСПРЕДЕЛЕНИЯ НА КЛАСТЕРЫ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Общая площадь Парка «Индустриальный Горизонт»: 385 га (назначение земель — под производство)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96596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Лёгкая промышленность, строительные материалы, сборочное производство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257800" y="2020824"/>
            <a:ext cx="2377440" cy="256032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7" name="Shape 5"/>
          <p:cNvSpPr/>
          <p:nvPr/>
        </p:nvSpPr>
        <p:spPr>
          <a:xfrm>
            <a:off x="5257800" y="2020824"/>
            <a:ext cx="950976" cy="256032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0" y="19659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154 га  (40%)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" y="262432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Пищевая промышленность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257800" y="2679192"/>
            <a:ext cx="2377440" cy="256032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11" name="Shape 9"/>
          <p:cNvSpPr/>
          <p:nvPr/>
        </p:nvSpPr>
        <p:spPr>
          <a:xfrm>
            <a:off x="5257800" y="2679192"/>
            <a:ext cx="475488" cy="256032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0" y="2624328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77 га  (20%)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3282696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Зона высоких технологий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257800" y="3337560"/>
            <a:ext cx="2377440" cy="256032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15" name="Shape 13"/>
          <p:cNvSpPr/>
          <p:nvPr/>
        </p:nvSpPr>
        <p:spPr>
          <a:xfrm>
            <a:off x="5257800" y="3337560"/>
            <a:ext cx="475488" cy="256032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0" y="3282696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77 га  (20%)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0080" y="394106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Логистическая зона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257800" y="3995928"/>
            <a:ext cx="2377440" cy="256032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19" name="Shape 17"/>
          <p:cNvSpPr/>
          <p:nvPr/>
        </p:nvSpPr>
        <p:spPr>
          <a:xfrm>
            <a:off x="5257800" y="3995928"/>
            <a:ext cx="237744" cy="256032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0" y="3941064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38,5 га  (10%)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40080" y="459943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Социально-бытовая зона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257800" y="4654296"/>
            <a:ext cx="2377440" cy="256032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23" name="Shape 21"/>
          <p:cNvSpPr/>
          <p:nvPr/>
        </p:nvSpPr>
        <p:spPr>
          <a:xfrm>
            <a:off x="5257800" y="4654296"/>
            <a:ext cx="118872" cy="256032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24" name="Text 22"/>
          <p:cNvSpPr/>
          <p:nvPr/>
        </p:nvSpPr>
        <p:spPr>
          <a:xfrm>
            <a:off x="7772400" y="4599432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19,25 га  (5%)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40080" y="525780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Зона зелёных технологий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257800" y="5312664"/>
            <a:ext cx="2377440" cy="256032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27" name="Shape 25"/>
          <p:cNvSpPr/>
          <p:nvPr/>
        </p:nvSpPr>
        <p:spPr>
          <a:xfrm>
            <a:off x="5257800" y="5312664"/>
            <a:ext cx="118872" cy="256032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28" name="Text 26"/>
          <p:cNvSpPr/>
          <p:nvPr/>
        </p:nvSpPr>
        <p:spPr>
          <a:xfrm>
            <a:off x="7772400" y="52578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19,25 га  (5%)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732520" y="1965960"/>
            <a:ext cx="2788920" cy="3977640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30" name="Text 28"/>
          <p:cNvSpPr/>
          <p:nvPr/>
        </p:nvSpPr>
        <p:spPr>
          <a:xfrm>
            <a:off x="8961120" y="21945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СТАТУС УЧАСТНИКА СЭЗ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8961120" y="25603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ОКЭД входит в приоритетные 42 направления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8961120" y="3154680"/>
            <a:ext cx="292608" cy="292608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33" name="Text 31"/>
          <p:cNvSpPr/>
          <p:nvPr/>
        </p:nvSpPr>
        <p:spPr>
          <a:xfrm>
            <a:off x="8961120" y="31546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9345168" y="3127248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уплаты налога на прибыль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961120" y="3813048"/>
            <a:ext cx="292608" cy="292608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36" name="Text 34"/>
          <p:cNvSpPr/>
          <p:nvPr/>
        </p:nvSpPr>
        <p:spPr>
          <a:xfrm>
            <a:off x="8961120" y="381304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9345168" y="3785616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имущественный налог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8961120" y="4471416"/>
            <a:ext cx="292608" cy="292608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39" name="Text 37"/>
          <p:cNvSpPr/>
          <p:nvPr/>
        </p:nvSpPr>
        <p:spPr>
          <a:xfrm>
            <a:off x="8961120" y="447141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9345168" y="4443984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НДС по облагаемому импорту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8961120" y="5129784"/>
            <a:ext cx="292608" cy="292608"/>
          </a:xfrm>
          <a:prstGeom prst="ellipse">
            <a:avLst/>
          </a:prstGeom>
          <a:solidFill>
            <a:srgbClr val="7A1220"/>
          </a:solidFill>
          <a:ln/>
        </p:spPr>
      </p:sp>
      <p:sp>
        <p:nvSpPr>
          <p:cNvPr id="42" name="Text 40"/>
          <p:cNvSpPr/>
          <p:nvPr/>
        </p:nvSpPr>
        <p:spPr>
          <a:xfrm>
            <a:off x="8961120" y="512978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9345168" y="51023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таможенные пошлины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0" y="6483096"/>
            <a:ext cx="12191695" cy="374904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45" name="Shape 43"/>
          <p:cNvSpPr/>
          <p:nvPr/>
        </p:nvSpPr>
        <p:spPr>
          <a:xfrm>
            <a:off x="457200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6" name="Shape 44"/>
          <p:cNvSpPr/>
          <p:nvPr/>
        </p:nvSpPr>
        <p:spPr>
          <a:xfrm>
            <a:off x="488167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7" name="Shape 45"/>
          <p:cNvSpPr/>
          <p:nvPr/>
        </p:nvSpPr>
        <p:spPr>
          <a:xfrm>
            <a:off x="519134" y="6554053"/>
            <a:ext cx="18595" cy="239939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48" name="Shape 46"/>
          <p:cNvSpPr/>
          <p:nvPr/>
        </p:nvSpPr>
        <p:spPr>
          <a:xfrm>
            <a:off x="550101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9" name="Shape 47"/>
          <p:cNvSpPr/>
          <p:nvPr/>
        </p:nvSpPr>
        <p:spPr>
          <a:xfrm>
            <a:off x="581068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0" name="Text 48"/>
          <p:cNvSpPr/>
          <p:nvPr/>
        </p:nvSpPr>
        <p:spPr>
          <a:xfrm>
            <a:off x="682142" y="6544909"/>
            <a:ext cx="2324405" cy="143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50" b="1" spc="12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50" dirty="0"/>
          </a:p>
        </p:txBody>
      </p:sp>
      <p:sp>
        <p:nvSpPr>
          <p:cNvPr id="51" name="Text 49"/>
          <p:cNvSpPr/>
          <p:nvPr/>
        </p:nvSpPr>
        <p:spPr>
          <a:xfrm>
            <a:off x="682142" y="6679729"/>
            <a:ext cx="2324405" cy="95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" spc="11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500" dirty="0"/>
          </a:p>
        </p:txBody>
      </p:sp>
      <p:sp>
        <p:nvSpPr>
          <p:cNvPr id="52" name="Text 50"/>
          <p:cNvSpPr/>
          <p:nvPr/>
        </p:nvSpPr>
        <p:spPr>
          <a:xfrm>
            <a:off x="11185855" y="652881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ФОРМАТЫ УЧАСТИЯ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26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ПРИГЛАШАЕМ ПРОИЗВОДИТЕЛЕЙ И ИНВЕСТОРОВ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Варианты сотрудничества с Парком «Индустриальный Горизонт» и СЭЗ «Alatau»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310896" cy="310896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0574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078992" y="2002536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Покупка участка в частную собственность компании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0080" y="2660904"/>
            <a:ext cx="310896" cy="310896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6609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78992" y="260604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Аренда земельного участка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40080" y="3264408"/>
            <a:ext cx="310896" cy="310896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2644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078992" y="3209544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Аренда производственных помещений, складов и офисов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3867912"/>
            <a:ext cx="310896" cy="310896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38679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078992" y="3813048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Создание совместного производства с партнёрами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63640" y="2057400"/>
            <a:ext cx="310896" cy="310896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18" name="Text 16"/>
          <p:cNvSpPr/>
          <p:nvPr/>
        </p:nvSpPr>
        <p:spPr>
          <a:xfrm>
            <a:off x="6263640" y="20574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702552" y="2002536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Инвестиции в новое или действующее производство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263640" y="2660904"/>
            <a:ext cx="310896" cy="310896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21" name="Text 19"/>
          <p:cNvSpPr/>
          <p:nvPr/>
        </p:nvSpPr>
        <p:spPr>
          <a:xfrm>
            <a:off x="6263640" y="26609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702552" y="260604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Привлечение инвестиций для создания или миграции производства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263640" y="3264408"/>
            <a:ext cx="310896" cy="310896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24" name="Text 22"/>
          <p:cNvSpPr/>
          <p:nvPr/>
        </p:nvSpPr>
        <p:spPr>
          <a:xfrm>
            <a:off x="6263640" y="32644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702552" y="3209544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Размещение сборочного или контрактного производства под заказы резидентов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40080" y="5623560"/>
            <a:ext cx="10881360" cy="685800"/>
          </a:xfrm>
          <a:prstGeom prst="rect">
            <a:avLst/>
          </a:prstGeom>
          <a:solidFill>
            <a:srgbClr val="F3DEDD"/>
          </a:solidFill>
          <a:ln/>
        </p:spPr>
      </p:sp>
      <p:sp>
        <p:nvSpPr>
          <p:cNvPr id="27" name="Text 25"/>
          <p:cNvSpPr/>
          <p:nvPr/>
        </p:nvSpPr>
        <p:spPr>
          <a:xfrm>
            <a:off x="868680" y="5623560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A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Цели Парка: привлечение производителей со всего мира для освоения рынков СНГ, миграция производств и технологий с экспортным потенциалом, продвижение бренда «Made in Kazakhstan».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0" y="6483096"/>
            <a:ext cx="12191695" cy="374904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7200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0" name="Shape 28"/>
          <p:cNvSpPr/>
          <p:nvPr/>
        </p:nvSpPr>
        <p:spPr>
          <a:xfrm>
            <a:off x="488167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1" name="Shape 29"/>
          <p:cNvSpPr/>
          <p:nvPr/>
        </p:nvSpPr>
        <p:spPr>
          <a:xfrm>
            <a:off x="519134" y="6554053"/>
            <a:ext cx="18595" cy="239939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32" name="Shape 30"/>
          <p:cNvSpPr/>
          <p:nvPr/>
        </p:nvSpPr>
        <p:spPr>
          <a:xfrm>
            <a:off x="550101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3" name="Shape 31"/>
          <p:cNvSpPr/>
          <p:nvPr/>
        </p:nvSpPr>
        <p:spPr>
          <a:xfrm>
            <a:off x="581068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4" name="Text 32"/>
          <p:cNvSpPr/>
          <p:nvPr/>
        </p:nvSpPr>
        <p:spPr>
          <a:xfrm>
            <a:off x="682142" y="6544909"/>
            <a:ext cx="2324405" cy="143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50" b="1" spc="12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682142" y="6679729"/>
            <a:ext cx="2324405" cy="95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" spc="11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500" dirty="0"/>
          </a:p>
        </p:txBody>
      </p:sp>
      <p:sp>
        <p:nvSpPr>
          <p:cNvPr id="36" name="Text 34"/>
          <p:cNvSpPr/>
          <p:nvPr/>
        </p:nvSpPr>
        <p:spPr>
          <a:xfrm>
            <a:off x="11185855" y="652881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ДОРОЖНАЯ КАРТА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800" b="1" dirty="0">
                <a:solidFill>
                  <a:srgbClr val="4A10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ЭТАПЫ РЕАЛИЗАЦИИ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строительства и ввода в эксплуатацию Парка «Индустриальный Горизонт»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5257800" cy="384048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1965960"/>
            <a:ext cx="5257800" cy="548640"/>
          </a:xfrm>
          <a:prstGeom prst="rect">
            <a:avLst/>
          </a:prstGeom>
          <a:solidFill>
            <a:srgbClr val="7A1220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965960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 1  •  2025 – 2030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274320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Подготовительная фаза (2025–2026): 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геологические исследования, проектирование, план детальной планировки.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68680" y="3566160"/>
            <a:ext cx="4800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 и ввод в эксплуатацию: 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проектное офисное здание (первая линия), первое здание под производство (вторая линия), строительство стелы.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68680" y="4572000"/>
            <a:ext cx="4800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Начало строительства резидентов (2026–2030): 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лёгкая промышленность, стройматериалы, сборочное производство, пищевая промышленность, логистическая зона.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63640" y="1965960"/>
            <a:ext cx="5257800" cy="3840480"/>
          </a:xfrm>
          <a:prstGeom prst="rect">
            <a:avLst/>
          </a:prstGeom>
          <a:solidFill>
            <a:srgbClr val="FBF2F1"/>
          </a:solidFill>
          <a:ln w="12700">
            <a:solidFill>
              <a:srgbClr val="F3DED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1965960"/>
            <a:ext cx="5257800" cy="548640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13" name="Text 11"/>
          <p:cNvSpPr/>
          <p:nvPr/>
        </p:nvSpPr>
        <p:spPr>
          <a:xfrm>
            <a:off x="6492240" y="1965960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 2  •  2030 – 2035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92240" y="274320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Продолжение строительства резидентов 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B5A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создание дополнительной инфраструктуры Парка.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492240" y="3611880"/>
            <a:ext cx="146304" cy="146304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16" name="Text 14"/>
          <p:cNvSpPr/>
          <p:nvPr/>
        </p:nvSpPr>
        <p:spPr>
          <a:xfrm>
            <a:off x="6766560" y="350215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Зона высоких технологий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492240" y="4114800"/>
            <a:ext cx="146304" cy="146304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18" name="Text 16"/>
          <p:cNvSpPr/>
          <p:nvPr/>
        </p:nvSpPr>
        <p:spPr>
          <a:xfrm>
            <a:off x="6766560" y="400507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Зона зелёных технологий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492240" y="4617720"/>
            <a:ext cx="146304" cy="146304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20" name="Text 18"/>
          <p:cNvSpPr/>
          <p:nvPr/>
        </p:nvSpPr>
        <p:spPr>
          <a:xfrm>
            <a:off x="6766560" y="450799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Жилая инфраструктура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492240" y="5120640"/>
            <a:ext cx="146304" cy="146304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22" name="Text 20"/>
          <p:cNvSpPr/>
          <p:nvPr/>
        </p:nvSpPr>
        <p:spPr>
          <a:xfrm>
            <a:off x="6766560" y="501091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1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Развлекательная инфраструктура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0" y="6483096"/>
            <a:ext cx="12191695" cy="374904"/>
          </a:xfrm>
          <a:prstGeom prst="rect">
            <a:avLst/>
          </a:prstGeom>
          <a:solidFill>
            <a:srgbClr val="4A1013"/>
          </a:solidFill>
          <a:ln/>
        </p:spPr>
      </p:sp>
      <p:sp>
        <p:nvSpPr>
          <p:cNvPr id="24" name="Shape 22"/>
          <p:cNvSpPr/>
          <p:nvPr/>
        </p:nvSpPr>
        <p:spPr>
          <a:xfrm>
            <a:off x="457200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Shape 23"/>
          <p:cNvSpPr/>
          <p:nvPr/>
        </p:nvSpPr>
        <p:spPr>
          <a:xfrm>
            <a:off x="488167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6" name="Shape 24"/>
          <p:cNvSpPr/>
          <p:nvPr/>
        </p:nvSpPr>
        <p:spPr>
          <a:xfrm>
            <a:off x="519134" y="6554053"/>
            <a:ext cx="18595" cy="239939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27" name="Shape 25"/>
          <p:cNvSpPr/>
          <p:nvPr/>
        </p:nvSpPr>
        <p:spPr>
          <a:xfrm>
            <a:off x="550101" y="6614038"/>
            <a:ext cx="18595" cy="1799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8" name="Shape 26"/>
          <p:cNvSpPr/>
          <p:nvPr/>
        </p:nvSpPr>
        <p:spPr>
          <a:xfrm>
            <a:off x="581068" y="6674023"/>
            <a:ext cx="18595" cy="1199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9" name="Text 27"/>
          <p:cNvSpPr/>
          <p:nvPr/>
        </p:nvSpPr>
        <p:spPr>
          <a:xfrm>
            <a:off x="682142" y="6544909"/>
            <a:ext cx="2324405" cy="143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50" b="1" spc="12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682142" y="6679729"/>
            <a:ext cx="2324405" cy="95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" spc="110" kern="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500" dirty="0"/>
          </a:p>
        </p:txBody>
      </p:sp>
      <p:sp>
        <p:nvSpPr>
          <p:cNvPr id="31" name="Text 29"/>
          <p:cNvSpPr/>
          <p:nvPr/>
        </p:nvSpPr>
        <p:spPr>
          <a:xfrm>
            <a:off x="11185855" y="652881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2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2026-07-22T10:06:05Z</dcterms:created>
  <dcterms:modified xsi:type="dcterms:W3CDTF">2026-07-22T10:06:05Z</dcterms:modified>
</cp:coreProperties>
</file>