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254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B2545"/>
          </a:solidFill>
          <a:ln/>
        </p:spPr>
      </p:sp>
      <p:sp>
        <p:nvSpPr>
          <p:cNvPr id="3" name="Shape 1"/>
          <p:cNvSpPr/>
          <p:nvPr/>
        </p:nvSpPr>
        <p:spPr>
          <a:xfrm rot="720000">
            <a:off x="8778240" y="-914400"/>
            <a:ext cx="5486400" cy="9144000"/>
          </a:xfrm>
          <a:prstGeom prst="rect">
            <a:avLst/>
          </a:prstGeom>
          <a:solidFill>
            <a:srgbClr val="0E4A94"/>
          </a:solidFill>
          <a:ln/>
        </p:spPr>
      </p:sp>
      <p:sp>
        <p:nvSpPr>
          <p:cNvPr id="4" name="Shape 2"/>
          <p:cNvSpPr/>
          <p:nvPr/>
        </p:nvSpPr>
        <p:spPr>
          <a:xfrm rot="720000">
            <a:off x="10149840" y="-914400"/>
            <a:ext cx="2743200" cy="9144000"/>
          </a:xfrm>
          <a:prstGeom prst="rect">
            <a:avLst/>
          </a:prstGeom>
          <a:solidFill>
            <a:srgbClr val="1560BD"/>
          </a:solidFill>
          <a:ln/>
        </p:spPr>
      </p:sp>
      <p:sp>
        <p:nvSpPr>
          <p:cNvPr id="5" name="Shape 3"/>
          <p:cNvSpPr/>
          <p:nvPr/>
        </p:nvSpPr>
        <p:spPr>
          <a:xfrm>
            <a:off x="10314432" y="457200"/>
            <a:ext cx="54864" cy="9144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6" name="Shape 4"/>
          <p:cNvSpPr/>
          <p:nvPr/>
        </p:nvSpPr>
        <p:spPr>
          <a:xfrm>
            <a:off x="10405872" y="402336"/>
            <a:ext cx="54864" cy="146304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7" name="Shape 5"/>
          <p:cNvSpPr/>
          <p:nvPr/>
        </p:nvSpPr>
        <p:spPr>
          <a:xfrm>
            <a:off x="10497312" y="347472"/>
            <a:ext cx="54864" cy="201168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8" name="Shape 6"/>
          <p:cNvSpPr/>
          <p:nvPr/>
        </p:nvSpPr>
        <p:spPr>
          <a:xfrm>
            <a:off x="10588752" y="292608"/>
            <a:ext cx="54864" cy="256032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9" name="Text 7"/>
          <p:cNvSpPr/>
          <p:nvPr/>
        </p:nvSpPr>
        <p:spPr>
          <a:xfrm>
            <a:off x="10753344" y="265176"/>
            <a:ext cx="1371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TAU INVEST</a:t>
            </a:r>
            <a:endParaRPr lang="en-US" sz="900" dirty="0"/>
          </a:p>
          <a:p>
            <a:pPr indent="0" marL="0">
              <a:lnSpc>
                <a:spcPct val="95000"/>
              </a:lnSpc>
              <a:buNone/>
            </a:pPr>
            <a:r>
              <a:rPr lang="en-US" sz="900" spc="1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SOLUTIONS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640080" y="141732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3E8ED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TAU INVEST SOLUTIONS ПРЕДСТАВЛЯЕТ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640080" y="1828800"/>
            <a:ext cx="8138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3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Индустриально-логистический хаб</a:t>
            </a:r>
            <a:endParaRPr lang="en-US" sz="33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3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 территории ОИЗ «Бірлік», город Алатау</a:t>
            </a:r>
            <a:endParaRPr lang="en-US" sz="3300" dirty="0"/>
          </a:p>
        </p:txBody>
      </p:sp>
      <p:sp>
        <p:nvSpPr>
          <p:cNvPr id="12" name="Text 10"/>
          <p:cNvSpPr/>
          <p:nvPr/>
        </p:nvSpPr>
        <p:spPr>
          <a:xfrm>
            <a:off x="640080" y="3611880"/>
            <a:ext cx="69494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C9D9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Инвестиционная презентация для потенциальных резидентов и партнёров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640080" y="4343400"/>
            <a:ext cx="2926080" cy="0"/>
          </a:xfrm>
          <a:prstGeom prst="line">
            <a:avLst/>
          </a:prstGeom>
          <a:noFill/>
          <a:ln w="25400">
            <a:solidFill>
              <a:srgbClr val="3E8ED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40080" y="448056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FB4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Свободная экономическая зона «Алатау»  ·  Особая индустриальная зона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11548872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A6B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314432" y="457200"/>
            <a:ext cx="54864" cy="91440"/>
          </a:xfrm>
          <a:prstGeom prst="rect">
            <a:avLst/>
          </a:prstGeom>
          <a:solidFill>
            <a:srgbClr val="0E4A94"/>
          </a:solidFill>
          <a:ln/>
        </p:spPr>
      </p:sp>
      <p:sp>
        <p:nvSpPr>
          <p:cNvPr id="3" name="Shape 1"/>
          <p:cNvSpPr/>
          <p:nvPr/>
        </p:nvSpPr>
        <p:spPr>
          <a:xfrm>
            <a:off x="10405872" y="402336"/>
            <a:ext cx="54864" cy="146304"/>
          </a:xfrm>
          <a:prstGeom prst="rect">
            <a:avLst/>
          </a:prstGeom>
          <a:solidFill>
            <a:srgbClr val="0E4A94"/>
          </a:solidFill>
          <a:ln/>
        </p:spPr>
      </p:sp>
      <p:sp>
        <p:nvSpPr>
          <p:cNvPr id="4" name="Shape 2"/>
          <p:cNvSpPr/>
          <p:nvPr/>
        </p:nvSpPr>
        <p:spPr>
          <a:xfrm>
            <a:off x="10497312" y="347472"/>
            <a:ext cx="54864" cy="201168"/>
          </a:xfrm>
          <a:prstGeom prst="rect">
            <a:avLst/>
          </a:prstGeom>
          <a:solidFill>
            <a:srgbClr val="0E4A94"/>
          </a:solidFill>
          <a:ln/>
        </p:spPr>
      </p:sp>
      <p:sp>
        <p:nvSpPr>
          <p:cNvPr id="5" name="Shape 3"/>
          <p:cNvSpPr/>
          <p:nvPr/>
        </p:nvSpPr>
        <p:spPr>
          <a:xfrm>
            <a:off x="10588752" y="292608"/>
            <a:ext cx="54864" cy="256032"/>
          </a:xfrm>
          <a:prstGeom prst="rect">
            <a:avLst/>
          </a:prstGeom>
          <a:solidFill>
            <a:srgbClr val="0E4A94"/>
          </a:solidFill>
          <a:ln/>
        </p:spPr>
      </p:sp>
      <p:sp>
        <p:nvSpPr>
          <p:cNvPr id="6" name="Text 4"/>
          <p:cNvSpPr/>
          <p:nvPr/>
        </p:nvSpPr>
        <p:spPr>
          <a:xfrm>
            <a:off x="10753344" y="265176"/>
            <a:ext cx="1371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900" b="1" dirty="0">
                <a:solidFill>
                  <a:srgbClr val="0B25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TAU INVEST</a:t>
            </a:r>
            <a:endParaRPr lang="en-US" sz="900" dirty="0"/>
          </a:p>
          <a:p>
            <a:pPr indent="0" marL="0">
              <a:lnSpc>
                <a:spcPct val="95000"/>
              </a:lnSpc>
              <a:buNone/>
            </a:pPr>
            <a:r>
              <a:rPr lang="en-US" sz="900" spc="100" kern="0" dirty="0">
                <a:solidFill>
                  <a:srgbClr val="0B25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SOLUTIONS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548872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A6B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502920" y="16459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1560B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МОДЕЛЬ ВЗАИМОДЕЙСТВИЯ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02920" y="384048"/>
            <a:ext cx="896112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2500" b="1" dirty="0">
                <a:solidFill>
                  <a:srgbClr val="0B25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Управляющая компания хаба обеспечивает полный цикл</a:t>
            </a:r>
            <a:endParaRPr lang="en-US" sz="25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2500" b="1" dirty="0">
                <a:solidFill>
                  <a:srgbClr val="0B25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услуг для резидентов на условиях единого контракта</a:t>
            </a:r>
            <a:endParaRPr lang="en-US" sz="2500" dirty="0"/>
          </a:p>
        </p:txBody>
      </p:sp>
      <p:sp>
        <p:nvSpPr>
          <p:cNvPr id="10" name="Shape 8"/>
          <p:cNvSpPr/>
          <p:nvPr/>
        </p:nvSpPr>
        <p:spPr>
          <a:xfrm>
            <a:off x="502920" y="1691640"/>
            <a:ext cx="5394960" cy="4114800"/>
          </a:xfrm>
          <a:prstGeom prst="roundRect">
            <a:avLst>
              <a:gd name="adj" fmla="val 1778"/>
            </a:avLst>
          </a:prstGeom>
          <a:solidFill>
            <a:srgbClr val="0E4A94"/>
          </a:solidFill>
          <a:ln/>
          <a:effectLst>
            <a:outerShdw sx="100000" sy="100000" kx="0" ky="0" algn="bl" rotWithShape="0" blurRad="76200" dist="25400" dir="5400000">
              <a:srgbClr val="8FA8C7">
                <a:alpha val="25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777240" y="192024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Услуги управляющей компании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777240" y="2423160"/>
            <a:ext cx="14630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3E8ED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Девелопмент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2286000" y="2423160"/>
            <a:ext cx="34290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DCE7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Подготовка земельных участков, подведение коммуникаций, генподряд при строительстве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777240" y="3246120"/>
            <a:ext cx="14630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3E8ED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Эксплуатация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2286000" y="3246120"/>
            <a:ext cx="34290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DCE7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Обслуживание инженерных сетей и объектов недвижимости хаба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777240" y="4069080"/>
            <a:ext cx="14630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3E8ED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Реализация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2286000" y="4069080"/>
            <a:ext cx="34290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DCE7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Аренда и продажа объектов недвижимости: подбор и оформление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777240" y="4892040"/>
            <a:ext cx="14630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3E8ED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Сервисы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2286000" y="4892040"/>
            <a:ext cx="34290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DCE7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Бухгалтерия, реклама, юриспруденция, логистика, кадры, IT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6263640" y="1691640"/>
            <a:ext cx="5394960" cy="4114800"/>
          </a:xfrm>
          <a:prstGeom prst="roundRect">
            <a:avLst>
              <a:gd name="adj" fmla="val 1778"/>
            </a:avLst>
          </a:prstGeom>
          <a:solidFill>
            <a:srgbClr val="F4F8FD"/>
          </a:solidFill>
          <a:ln/>
          <a:effectLst>
            <a:outerShdw sx="100000" sy="100000" kx="0" ky="0" algn="bl" rotWithShape="0" blurRad="76200" dist="25400" dir="5400000">
              <a:srgbClr val="8FA8C7">
                <a:alpha val="25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6537960" y="192024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B25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Варианты участия резидентов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6537960" y="2423160"/>
            <a:ext cx="4846320" cy="3200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08000"/>
              </a:lnSpc>
              <a:spcAft>
                <a:spcPts val="1200"/>
              </a:spcAft>
              <a:buSzPct val="100000"/>
              <a:buChar char="●"/>
            </a:pPr>
            <a:r>
              <a:rPr lang="en-US" sz="1250" dirty="0">
                <a:solidFill>
                  <a:srgbClr val="1A2C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Аренда земельных участков под строительство объектов</a:t>
            </a:r>
            <a:endParaRPr lang="en-US" sz="1250" dirty="0"/>
          </a:p>
          <a:p>
            <a:pPr marL="177800" indent="-177800">
              <a:lnSpc>
                <a:spcPct val="108000"/>
              </a:lnSpc>
              <a:spcAft>
                <a:spcPts val="1200"/>
              </a:spcAft>
              <a:buSzPct val="100000"/>
              <a:buChar char="●"/>
            </a:pPr>
            <a:r>
              <a:rPr lang="en-US" sz="1250" dirty="0">
                <a:solidFill>
                  <a:srgbClr val="1A2C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Покупка земельных участков под строительство объектов</a:t>
            </a:r>
            <a:endParaRPr lang="en-US" sz="1250" dirty="0"/>
          </a:p>
          <a:p>
            <a:pPr marL="177800" indent="-177800">
              <a:lnSpc>
                <a:spcPct val="108000"/>
              </a:lnSpc>
              <a:spcAft>
                <a:spcPts val="1200"/>
              </a:spcAft>
              <a:buSzPct val="100000"/>
              <a:buChar char="●"/>
            </a:pPr>
            <a:r>
              <a:rPr lang="en-US" sz="1250" dirty="0">
                <a:solidFill>
                  <a:srgbClr val="1A2C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Аренда готового помещения</a:t>
            </a:r>
            <a:endParaRPr lang="en-US" sz="1250" dirty="0"/>
          </a:p>
          <a:p>
            <a:pPr marL="177800" indent="-177800">
              <a:lnSpc>
                <a:spcPct val="108000"/>
              </a:lnSpc>
              <a:spcAft>
                <a:spcPts val="1200"/>
              </a:spcAft>
              <a:buSzPct val="100000"/>
              <a:buChar char="●"/>
            </a:pPr>
            <a:r>
              <a:rPr lang="en-US" sz="1250" dirty="0">
                <a:solidFill>
                  <a:srgbClr val="1A2C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Покупка готового помещения, в т.ч. Build-to-Suit</a:t>
            </a:r>
            <a:endParaRPr lang="en-US" sz="1250" dirty="0"/>
          </a:p>
          <a:p>
            <a:pPr marL="177800" indent="-177800">
              <a:lnSpc>
                <a:spcPct val="108000"/>
              </a:lnSpc>
              <a:spcAft>
                <a:spcPts val="1200"/>
              </a:spcAft>
              <a:buSzPct val="100000"/>
              <a:buChar char="●"/>
            </a:pPr>
            <a:r>
              <a:rPr lang="en-US" sz="1250" dirty="0">
                <a:solidFill>
                  <a:srgbClr val="1A2C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Пользование общими зонами и сервисами хаба</a:t>
            </a:r>
            <a:endParaRPr lang="en-US" sz="12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B254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720000">
            <a:off x="8778240" y="-914400"/>
            <a:ext cx="5486400" cy="9144000"/>
          </a:xfrm>
          <a:prstGeom prst="rect">
            <a:avLst/>
          </a:prstGeom>
          <a:solidFill>
            <a:srgbClr val="0E4A94"/>
          </a:solidFill>
          <a:ln/>
        </p:spPr>
      </p:sp>
      <p:sp>
        <p:nvSpPr>
          <p:cNvPr id="3" name="Shape 1"/>
          <p:cNvSpPr/>
          <p:nvPr/>
        </p:nvSpPr>
        <p:spPr>
          <a:xfrm rot="720000">
            <a:off x="10149840" y="-914400"/>
            <a:ext cx="2743200" cy="9144000"/>
          </a:xfrm>
          <a:prstGeom prst="rect">
            <a:avLst/>
          </a:prstGeom>
          <a:solidFill>
            <a:srgbClr val="1560BD"/>
          </a:solidFill>
          <a:ln/>
        </p:spPr>
      </p:sp>
      <p:sp>
        <p:nvSpPr>
          <p:cNvPr id="4" name="Shape 2"/>
          <p:cNvSpPr/>
          <p:nvPr/>
        </p:nvSpPr>
        <p:spPr>
          <a:xfrm>
            <a:off x="10314432" y="457200"/>
            <a:ext cx="54864" cy="9144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5" name="Shape 3"/>
          <p:cNvSpPr/>
          <p:nvPr/>
        </p:nvSpPr>
        <p:spPr>
          <a:xfrm>
            <a:off x="10405872" y="402336"/>
            <a:ext cx="54864" cy="146304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6" name="Shape 4"/>
          <p:cNvSpPr/>
          <p:nvPr/>
        </p:nvSpPr>
        <p:spPr>
          <a:xfrm>
            <a:off x="10497312" y="347472"/>
            <a:ext cx="54864" cy="201168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7" name="Shape 5"/>
          <p:cNvSpPr/>
          <p:nvPr/>
        </p:nvSpPr>
        <p:spPr>
          <a:xfrm>
            <a:off x="10588752" y="292608"/>
            <a:ext cx="54864" cy="256032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8" name="Text 6"/>
          <p:cNvSpPr/>
          <p:nvPr/>
        </p:nvSpPr>
        <p:spPr>
          <a:xfrm>
            <a:off x="10753344" y="265176"/>
            <a:ext cx="1371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TAU INVEST</a:t>
            </a:r>
            <a:endParaRPr lang="en-US" sz="900" dirty="0"/>
          </a:p>
          <a:p>
            <a:pPr indent="0" marL="0">
              <a:lnSpc>
                <a:spcPct val="95000"/>
              </a:lnSpc>
              <a:buNone/>
            </a:pPr>
            <a:r>
              <a:rPr lang="en-US" sz="900" spc="1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SOLUTIONS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640080" y="2103120"/>
            <a:ext cx="75895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Готовы обсудить условия резидентства?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640080" y="3063240"/>
            <a:ext cx="71323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C9D9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Tau Invest Solutions будет рада обсудить сотрудничество</a:t>
            </a:r>
            <a:endParaRPr lang="en-US" sz="14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C9D9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 подробные условия размещения на площадке ОИЗ «Бірлік»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640080" y="4114800"/>
            <a:ext cx="2926080" cy="0"/>
          </a:xfrm>
          <a:prstGeom prst="line">
            <a:avLst/>
          </a:prstGeom>
          <a:noFill/>
          <a:ln w="25400">
            <a:solidFill>
              <a:srgbClr val="3E8EDE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0080" y="4434840"/>
            <a:ext cx="1280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100" kern="0" dirty="0">
                <a:solidFill>
                  <a:srgbClr val="3E8ED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САЙТ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1920240" y="443484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tauinvest.kz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640080" y="4892040"/>
            <a:ext cx="1280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100" kern="0" dirty="0">
                <a:solidFill>
                  <a:srgbClr val="3E8ED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E-MAIL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1920240" y="489204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invest@tauinvest.kz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40080" y="5349240"/>
            <a:ext cx="1280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100" kern="0" dirty="0">
                <a:solidFill>
                  <a:srgbClr val="3E8ED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LINKEDIN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1920240" y="534924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linkedin.com/company/tau-invest-solutions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11548872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A6B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314432" y="457200"/>
            <a:ext cx="54864" cy="91440"/>
          </a:xfrm>
          <a:prstGeom prst="rect">
            <a:avLst/>
          </a:prstGeom>
          <a:solidFill>
            <a:srgbClr val="0E4A94"/>
          </a:solidFill>
          <a:ln/>
        </p:spPr>
      </p:sp>
      <p:sp>
        <p:nvSpPr>
          <p:cNvPr id="3" name="Shape 1"/>
          <p:cNvSpPr/>
          <p:nvPr/>
        </p:nvSpPr>
        <p:spPr>
          <a:xfrm>
            <a:off x="10405872" y="402336"/>
            <a:ext cx="54864" cy="146304"/>
          </a:xfrm>
          <a:prstGeom prst="rect">
            <a:avLst/>
          </a:prstGeom>
          <a:solidFill>
            <a:srgbClr val="0E4A94"/>
          </a:solidFill>
          <a:ln/>
        </p:spPr>
      </p:sp>
      <p:sp>
        <p:nvSpPr>
          <p:cNvPr id="4" name="Shape 2"/>
          <p:cNvSpPr/>
          <p:nvPr/>
        </p:nvSpPr>
        <p:spPr>
          <a:xfrm>
            <a:off x="10497312" y="347472"/>
            <a:ext cx="54864" cy="201168"/>
          </a:xfrm>
          <a:prstGeom prst="rect">
            <a:avLst/>
          </a:prstGeom>
          <a:solidFill>
            <a:srgbClr val="0E4A94"/>
          </a:solidFill>
          <a:ln/>
        </p:spPr>
      </p:sp>
      <p:sp>
        <p:nvSpPr>
          <p:cNvPr id="5" name="Shape 3"/>
          <p:cNvSpPr/>
          <p:nvPr/>
        </p:nvSpPr>
        <p:spPr>
          <a:xfrm>
            <a:off x="10588752" y="292608"/>
            <a:ext cx="54864" cy="256032"/>
          </a:xfrm>
          <a:prstGeom prst="rect">
            <a:avLst/>
          </a:prstGeom>
          <a:solidFill>
            <a:srgbClr val="0E4A94"/>
          </a:solidFill>
          <a:ln/>
        </p:spPr>
      </p:sp>
      <p:sp>
        <p:nvSpPr>
          <p:cNvPr id="6" name="Text 4"/>
          <p:cNvSpPr/>
          <p:nvPr/>
        </p:nvSpPr>
        <p:spPr>
          <a:xfrm>
            <a:off x="10753344" y="265176"/>
            <a:ext cx="1371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900" b="1" dirty="0">
                <a:solidFill>
                  <a:srgbClr val="0B25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TAU INVEST</a:t>
            </a:r>
            <a:endParaRPr lang="en-US" sz="900" dirty="0"/>
          </a:p>
          <a:p>
            <a:pPr indent="0" marL="0">
              <a:lnSpc>
                <a:spcPct val="95000"/>
              </a:lnSpc>
              <a:buNone/>
            </a:pPr>
            <a:r>
              <a:rPr lang="en-US" sz="900" spc="100" kern="0" dirty="0">
                <a:solidFill>
                  <a:srgbClr val="0B25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SOLUTIONS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548872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A6B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502920" y="16459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1560B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ИНВЕСТИЦИОННАЯ ПРИВЛЕКАТЕЛЬНОСТЬ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02920" y="384048"/>
            <a:ext cx="896112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2500" b="1" dirty="0">
                <a:solidFill>
                  <a:srgbClr val="0B25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Почему инвесторы выбирают ОИЗ «Бірлік» в городе Алатау</a:t>
            </a:r>
            <a:endParaRPr lang="en-US" sz="2500" dirty="0"/>
          </a:p>
        </p:txBody>
      </p:sp>
      <p:sp>
        <p:nvSpPr>
          <p:cNvPr id="10" name="Shape 8"/>
          <p:cNvSpPr/>
          <p:nvPr/>
        </p:nvSpPr>
        <p:spPr>
          <a:xfrm>
            <a:off x="502920" y="1600200"/>
            <a:ext cx="5166360" cy="2103120"/>
          </a:xfrm>
          <a:prstGeom prst="roundRect">
            <a:avLst>
              <a:gd name="adj" fmla="val 3478"/>
            </a:avLst>
          </a:prstGeom>
          <a:solidFill>
            <a:srgbClr val="F4F8FD"/>
          </a:solidFill>
          <a:ln/>
          <a:effectLst>
            <a:outerShdw sx="100000" sy="100000" kx="0" ky="0" algn="bl" rotWithShape="0" blurRad="76200" dist="25400" dir="5400000">
              <a:srgbClr val="8FA8C7">
                <a:alpha val="25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758952" y="1856232"/>
            <a:ext cx="621792" cy="621792"/>
          </a:xfrm>
          <a:prstGeom prst="ellipse">
            <a:avLst/>
          </a:prstGeom>
          <a:solidFill>
            <a:srgbClr val="0E4A94"/>
          </a:solidFill>
          <a:ln/>
        </p:spPr>
      </p:sp>
      <p:sp>
        <p:nvSpPr>
          <p:cNvPr id="12" name="Text 10"/>
          <p:cNvSpPr/>
          <p:nvPr/>
        </p:nvSpPr>
        <p:spPr>
          <a:xfrm>
            <a:off x="758952" y="1856232"/>
            <a:ext cx="621792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7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↑</a:t>
            </a:r>
            <a:endParaRPr lang="en-US" sz="1870" dirty="0"/>
          </a:p>
        </p:txBody>
      </p:sp>
      <p:sp>
        <p:nvSpPr>
          <p:cNvPr id="13" name="Text 11"/>
          <p:cNvSpPr/>
          <p:nvPr/>
        </p:nvSpPr>
        <p:spPr>
          <a:xfrm>
            <a:off x="1554480" y="1801368"/>
            <a:ext cx="39319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0B25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Точка бурного демографического</a:t>
            </a:r>
            <a:endParaRPr lang="en-US" sz="14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0B25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 промышленного роста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1554480" y="2560320"/>
            <a:ext cx="393192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5A6B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Новый город Алатау: 1,9 млн жителей и 1,1 млн рабочих мест к 2050 году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6035040" y="1600200"/>
            <a:ext cx="5166360" cy="2103120"/>
          </a:xfrm>
          <a:prstGeom prst="roundRect">
            <a:avLst>
              <a:gd name="adj" fmla="val 3478"/>
            </a:avLst>
          </a:prstGeom>
          <a:solidFill>
            <a:srgbClr val="F4F8FD"/>
          </a:solidFill>
          <a:ln/>
          <a:effectLst>
            <a:outerShdw sx="100000" sy="100000" kx="0" ky="0" algn="bl" rotWithShape="0" blurRad="76200" dist="25400" dir="5400000">
              <a:srgbClr val="8FA8C7">
                <a:alpha val="25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6291072" y="1856232"/>
            <a:ext cx="621792" cy="621792"/>
          </a:xfrm>
          <a:prstGeom prst="ellipse">
            <a:avLst/>
          </a:prstGeom>
          <a:solidFill>
            <a:srgbClr val="0E4A94"/>
          </a:solidFill>
          <a:ln/>
        </p:spPr>
      </p:sp>
      <p:sp>
        <p:nvSpPr>
          <p:cNvPr id="17" name="Text 15"/>
          <p:cNvSpPr/>
          <p:nvPr/>
        </p:nvSpPr>
        <p:spPr>
          <a:xfrm>
            <a:off x="6291072" y="1856232"/>
            <a:ext cx="621792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7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⇄</a:t>
            </a:r>
            <a:endParaRPr lang="en-US" sz="1870" dirty="0"/>
          </a:p>
        </p:txBody>
      </p:sp>
      <p:sp>
        <p:nvSpPr>
          <p:cNvPr id="18" name="Text 16"/>
          <p:cNvSpPr/>
          <p:nvPr/>
        </p:nvSpPr>
        <p:spPr>
          <a:xfrm>
            <a:off x="7086600" y="1801368"/>
            <a:ext cx="39319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0B25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Сосредоточение ключевых</a:t>
            </a:r>
            <a:endParaRPr lang="en-US" sz="14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0B25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транспортных артерий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7086600" y="2560320"/>
            <a:ext cx="393192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5A6B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Трассы А-3 (РФ), АН-5 (КНР), БАКАД и близость к международному аэропорту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02920" y="3977640"/>
            <a:ext cx="5166360" cy="2103120"/>
          </a:xfrm>
          <a:prstGeom prst="roundRect">
            <a:avLst>
              <a:gd name="adj" fmla="val 3478"/>
            </a:avLst>
          </a:prstGeom>
          <a:solidFill>
            <a:srgbClr val="F4F8FD"/>
          </a:solidFill>
          <a:ln/>
          <a:effectLst>
            <a:outerShdw sx="100000" sy="100000" kx="0" ky="0" algn="bl" rotWithShape="0" blurRad="76200" dist="25400" dir="5400000">
              <a:srgbClr val="8FA8C7">
                <a:alpha val="25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758952" y="4233672"/>
            <a:ext cx="621792" cy="621792"/>
          </a:xfrm>
          <a:prstGeom prst="ellipse">
            <a:avLst/>
          </a:prstGeom>
          <a:solidFill>
            <a:srgbClr val="0E4A94"/>
          </a:solidFill>
          <a:ln/>
        </p:spPr>
      </p:sp>
      <p:sp>
        <p:nvSpPr>
          <p:cNvPr id="22" name="Text 20"/>
          <p:cNvSpPr/>
          <p:nvPr/>
        </p:nvSpPr>
        <p:spPr>
          <a:xfrm>
            <a:off x="758952" y="4233672"/>
            <a:ext cx="621792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7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▣</a:t>
            </a:r>
            <a:endParaRPr lang="en-US" sz="1870" dirty="0"/>
          </a:p>
        </p:txBody>
      </p:sp>
      <p:sp>
        <p:nvSpPr>
          <p:cNvPr id="23" name="Text 21"/>
          <p:cNvSpPr/>
          <p:nvPr/>
        </p:nvSpPr>
        <p:spPr>
          <a:xfrm>
            <a:off x="1554480" y="4178808"/>
            <a:ext cx="39319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0B25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Покрытие дефицита промышленно-</a:t>
            </a:r>
            <a:endParaRPr lang="en-US" sz="14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0B25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складских площадей региона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1554480" y="4937760"/>
            <a:ext cx="393192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5A6B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Проект закрывает до 51% прогнозного дефицита складов класса А к 2030 году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6035040" y="3977640"/>
            <a:ext cx="5166360" cy="2103120"/>
          </a:xfrm>
          <a:prstGeom prst="roundRect">
            <a:avLst>
              <a:gd name="adj" fmla="val 3478"/>
            </a:avLst>
          </a:prstGeom>
          <a:solidFill>
            <a:srgbClr val="F4F8FD"/>
          </a:solidFill>
          <a:ln/>
          <a:effectLst>
            <a:outerShdw sx="100000" sy="100000" kx="0" ky="0" algn="bl" rotWithShape="0" blurRad="76200" dist="25400" dir="5400000">
              <a:srgbClr val="8FA8C7">
                <a:alpha val="25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6291072" y="4233672"/>
            <a:ext cx="621792" cy="621792"/>
          </a:xfrm>
          <a:prstGeom prst="ellipse">
            <a:avLst/>
          </a:prstGeom>
          <a:solidFill>
            <a:srgbClr val="0E4A94"/>
          </a:solidFill>
          <a:ln/>
        </p:spPr>
      </p:sp>
      <p:sp>
        <p:nvSpPr>
          <p:cNvPr id="27" name="Text 25"/>
          <p:cNvSpPr/>
          <p:nvPr/>
        </p:nvSpPr>
        <p:spPr>
          <a:xfrm>
            <a:off x="6291072" y="4233672"/>
            <a:ext cx="621792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7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%</a:t>
            </a:r>
            <a:endParaRPr lang="en-US" sz="1870" dirty="0"/>
          </a:p>
        </p:txBody>
      </p:sp>
      <p:sp>
        <p:nvSpPr>
          <p:cNvPr id="28" name="Text 26"/>
          <p:cNvSpPr/>
          <p:nvPr/>
        </p:nvSpPr>
        <p:spPr>
          <a:xfrm>
            <a:off x="7086600" y="4178808"/>
            <a:ext cx="39319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0B25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Преференциальный налоговый</a:t>
            </a:r>
            <a:endParaRPr lang="en-US" sz="14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0B25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 таможенный режим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7086600" y="4937760"/>
            <a:ext cx="393192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5A6B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0% КПН, НДС на импорт, налог на имущество и землю, таможенные пошлины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314432" y="457200"/>
            <a:ext cx="54864" cy="91440"/>
          </a:xfrm>
          <a:prstGeom prst="rect">
            <a:avLst/>
          </a:prstGeom>
          <a:solidFill>
            <a:srgbClr val="0E4A94"/>
          </a:solidFill>
          <a:ln/>
        </p:spPr>
      </p:sp>
      <p:sp>
        <p:nvSpPr>
          <p:cNvPr id="3" name="Shape 1"/>
          <p:cNvSpPr/>
          <p:nvPr/>
        </p:nvSpPr>
        <p:spPr>
          <a:xfrm>
            <a:off x="10405872" y="402336"/>
            <a:ext cx="54864" cy="146304"/>
          </a:xfrm>
          <a:prstGeom prst="rect">
            <a:avLst/>
          </a:prstGeom>
          <a:solidFill>
            <a:srgbClr val="0E4A94"/>
          </a:solidFill>
          <a:ln/>
        </p:spPr>
      </p:sp>
      <p:sp>
        <p:nvSpPr>
          <p:cNvPr id="4" name="Shape 2"/>
          <p:cNvSpPr/>
          <p:nvPr/>
        </p:nvSpPr>
        <p:spPr>
          <a:xfrm>
            <a:off x="10497312" y="347472"/>
            <a:ext cx="54864" cy="201168"/>
          </a:xfrm>
          <a:prstGeom prst="rect">
            <a:avLst/>
          </a:prstGeom>
          <a:solidFill>
            <a:srgbClr val="0E4A94"/>
          </a:solidFill>
          <a:ln/>
        </p:spPr>
      </p:sp>
      <p:sp>
        <p:nvSpPr>
          <p:cNvPr id="5" name="Shape 3"/>
          <p:cNvSpPr/>
          <p:nvPr/>
        </p:nvSpPr>
        <p:spPr>
          <a:xfrm>
            <a:off x="10588752" y="292608"/>
            <a:ext cx="54864" cy="256032"/>
          </a:xfrm>
          <a:prstGeom prst="rect">
            <a:avLst/>
          </a:prstGeom>
          <a:solidFill>
            <a:srgbClr val="0E4A94"/>
          </a:solidFill>
          <a:ln/>
        </p:spPr>
      </p:sp>
      <p:sp>
        <p:nvSpPr>
          <p:cNvPr id="6" name="Text 4"/>
          <p:cNvSpPr/>
          <p:nvPr/>
        </p:nvSpPr>
        <p:spPr>
          <a:xfrm>
            <a:off x="10753344" y="265176"/>
            <a:ext cx="1371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900" b="1" dirty="0">
                <a:solidFill>
                  <a:srgbClr val="0B25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TAU INVEST</a:t>
            </a:r>
            <a:endParaRPr lang="en-US" sz="900" dirty="0"/>
          </a:p>
          <a:p>
            <a:pPr indent="0" marL="0">
              <a:lnSpc>
                <a:spcPct val="95000"/>
              </a:lnSpc>
              <a:buNone/>
            </a:pPr>
            <a:r>
              <a:rPr lang="en-US" sz="900" spc="100" kern="0" dirty="0">
                <a:solidFill>
                  <a:srgbClr val="0B25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SOLUTIONS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548872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A6B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502920" y="16459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1560B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МАКРОЭКОНОМИЧЕСКИЙ КОНТЕКСТ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02920" y="384048"/>
            <a:ext cx="896112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2500" b="1" dirty="0">
                <a:solidFill>
                  <a:srgbClr val="0B25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Алатау — новый драйвер роста агломерации на фоне</a:t>
            </a:r>
            <a:endParaRPr lang="en-US" sz="25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2500" b="1" dirty="0">
                <a:solidFill>
                  <a:srgbClr val="0B25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насыщения Алматы, крупнейшей экономики Центральной Азии</a:t>
            </a:r>
            <a:endParaRPr lang="en-US" sz="2500" dirty="0"/>
          </a:p>
        </p:txBody>
      </p:sp>
      <p:sp>
        <p:nvSpPr>
          <p:cNvPr id="10" name="Shape 8"/>
          <p:cNvSpPr/>
          <p:nvPr/>
        </p:nvSpPr>
        <p:spPr>
          <a:xfrm>
            <a:off x="502920" y="1691640"/>
            <a:ext cx="5394960" cy="1051560"/>
          </a:xfrm>
          <a:prstGeom prst="roundRect">
            <a:avLst>
              <a:gd name="adj" fmla="val 6957"/>
            </a:avLst>
          </a:prstGeom>
          <a:solidFill>
            <a:srgbClr val="F4F8FD"/>
          </a:solidFill>
          <a:ln/>
          <a:effectLst>
            <a:outerShdw sx="100000" sy="100000" kx="0" ky="0" algn="bl" rotWithShape="0" blurRad="76200" dist="25400" dir="5400000">
              <a:srgbClr val="8FA8C7">
                <a:alpha val="25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640080" y="1801368"/>
            <a:ext cx="5120640" cy="52578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2400" b="1" dirty="0">
                <a:solidFill>
                  <a:srgbClr val="0E4A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+1,9 млн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640080" y="2301545"/>
            <a:ext cx="5120640" cy="420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1A2C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человек населения города Алатау к 2050 году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502920" y="2944368"/>
            <a:ext cx="5394960" cy="1051560"/>
          </a:xfrm>
          <a:prstGeom prst="roundRect">
            <a:avLst>
              <a:gd name="adj" fmla="val 6957"/>
            </a:avLst>
          </a:prstGeom>
          <a:solidFill>
            <a:srgbClr val="F4F8FD"/>
          </a:solidFill>
          <a:ln/>
          <a:effectLst>
            <a:outerShdw sx="100000" sy="100000" kx="0" ky="0" algn="bl" rotWithShape="0" blurRad="76200" dist="25400" dir="5400000">
              <a:srgbClr val="8FA8C7">
                <a:alpha val="25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640080" y="3054096"/>
            <a:ext cx="5120640" cy="52578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2400" b="1" dirty="0">
                <a:solidFill>
                  <a:srgbClr val="0E4A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+1,1 млн</a:t>
            </a:r>
            <a:endParaRPr lang="en-US" sz="2400" dirty="0"/>
          </a:p>
        </p:txBody>
      </p:sp>
      <p:sp>
        <p:nvSpPr>
          <p:cNvPr id="15" name="Text 13"/>
          <p:cNvSpPr/>
          <p:nvPr/>
        </p:nvSpPr>
        <p:spPr>
          <a:xfrm>
            <a:off x="640080" y="3554273"/>
            <a:ext cx="5120640" cy="420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1A2C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новых рабочих мест к 2050 году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502920" y="4197096"/>
            <a:ext cx="5394960" cy="1051560"/>
          </a:xfrm>
          <a:prstGeom prst="roundRect">
            <a:avLst>
              <a:gd name="adj" fmla="val 6957"/>
            </a:avLst>
          </a:prstGeom>
          <a:solidFill>
            <a:srgbClr val="F4F8FD"/>
          </a:solidFill>
          <a:ln/>
          <a:effectLst>
            <a:outerShdw sx="100000" sy="100000" kx="0" ky="0" algn="bl" rotWithShape="0" blurRad="76200" dist="25400" dir="5400000">
              <a:srgbClr val="8FA8C7">
                <a:alpha val="25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640080" y="4306824"/>
            <a:ext cx="5120640" cy="52578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2400" b="1" dirty="0">
                <a:solidFill>
                  <a:srgbClr val="0E4A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42 трлн ₸</a:t>
            </a:r>
            <a:endParaRPr lang="en-US" sz="2400" dirty="0"/>
          </a:p>
        </p:txBody>
      </p:sp>
      <p:sp>
        <p:nvSpPr>
          <p:cNvPr id="18" name="Text 16"/>
          <p:cNvSpPr/>
          <p:nvPr/>
        </p:nvSpPr>
        <p:spPr>
          <a:xfrm>
            <a:off x="640080" y="4807001"/>
            <a:ext cx="5120640" cy="420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1A2C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прогнозный ВРП Алматинской агломерации к 2030 году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502920" y="5449824"/>
            <a:ext cx="5394960" cy="1051560"/>
          </a:xfrm>
          <a:prstGeom prst="roundRect">
            <a:avLst>
              <a:gd name="adj" fmla="val 6957"/>
            </a:avLst>
          </a:prstGeom>
          <a:solidFill>
            <a:srgbClr val="F4F8FD"/>
          </a:solidFill>
          <a:ln/>
          <a:effectLst>
            <a:outerShdw sx="100000" sy="100000" kx="0" ky="0" algn="bl" rotWithShape="0" blurRad="76200" dist="25400" dir="5400000">
              <a:srgbClr val="8FA8C7">
                <a:alpha val="25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640080" y="5559552"/>
            <a:ext cx="5120640" cy="52578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2400" b="1" dirty="0">
                <a:solidFill>
                  <a:srgbClr val="0E4A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2,7 млн</a:t>
            </a:r>
            <a:endParaRPr lang="en-US" sz="2400" dirty="0"/>
          </a:p>
        </p:txBody>
      </p:sp>
      <p:sp>
        <p:nvSpPr>
          <p:cNvPr id="21" name="Text 19"/>
          <p:cNvSpPr/>
          <p:nvPr/>
        </p:nvSpPr>
        <p:spPr>
          <a:xfrm>
            <a:off x="640080" y="6059729"/>
            <a:ext cx="5120640" cy="420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1A2C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человек — потребителей в радиусе 50 км от объекта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6263640" y="1691640"/>
            <a:ext cx="5394960" cy="4809744"/>
          </a:xfrm>
          <a:prstGeom prst="roundRect">
            <a:avLst>
              <a:gd name="adj" fmla="val 1521"/>
            </a:avLst>
          </a:prstGeom>
          <a:solidFill>
            <a:srgbClr val="0E4A94"/>
          </a:solidFill>
          <a:ln/>
          <a:effectLst>
            <a:outerShdw sx="100000" sy="100000" kx="0" ky="0" algn="bl" rotWithShape="0" blurRad="76200" dist="25400" dir="5400000">
              <a:srgbClr val="8FA8C7">
                <a:alpha val="25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6583680" y="1965960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Almaty ~12% ВВП Центральной Азии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6583680" y="2468880"/>
            <a:ext cx="4754880" cy="389534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08000"/>
              </a:lnSpc>
              <a:spcAft>
                <a:spcPts val="1200"/>
              </a:spcAft>
              <a:buSzPct val="100000"/>
              <a:buChar char="●"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Алматы — растущий мегаполис с населением более 2,3 млн человек</a:t>
            </a:r>
            <a:endParaRPr lang="en-US" sz="1200" dirty="0"/>
          </a:p>
          <a:p>
            <a:pPr marL="177800" indent="-177800">
              <a:lnSpc>
                <a:spcPct val="108000"/>
              </a:lnSpc>
              <a:spcAft>
                <a:spcPts val="1200"/>
              </a:spcAft>
              <a:buSzPct val="100000"/>
              <a:buChar char="●"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Город Алатау создаётся как новый экспортно-ориентированный торговый и логистический кластер агломерации</a:t>
            </a:r>
            <a:endParaRPr lang="en-US" sz="1200" dirty="0"/>
          </a:p>
          <a:p>
            <a:pPr marL="177800" indent="-177800">
              <a:lnSpc>
                <a:spcPct val="108000"/>
              </a:lnSpc>
              <a:spcAft>
                <a:spcPts val="1200"/>
              </a:spcAft>
              <a:buSzPct val="100000"/>
              <a:buChar char="●"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Проект расположен в 30 км от центров Алматы и Алатау — в зоне прямого демографического и экономического роста</a:t>
            </a:r>
            <a:endParaRPr lang="en-US" sz="1200" dirty="0"/>
          </a:p>
          <a:p>
            <a:pPr marL="177800" indent="-177800">
              <a:lnSpc>
                <a:spcPct val="108000"/>
              </a:lnSpc>
              <a:spcAft>
                <a:spcPts val="1200"/>
              </a:spcAft>
              <a:buSzPct val="100000"/>
              <a:buChar char="●"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Спрос на индустриально-складскую инфраструктуру растёт быстрее предложения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314432" y="457200"/>
            <a:ext cx="54864" cy="91440"/>
          </a:xfrm>
          <a:prstGeom prst="rect">
            <a:avLst/>
          </a:prstGeom>
          <a:solidFill>
            <a:srgbClr val="0E4A94"/>
          </a:solidFill>
          <a:ln/>
        </p:spPr>
      </p:sp>
      <p:sp>
        <p:nvSpPr>
          <p:cNvPr id="3" name="Shape 1"/>
          <p:cNvSpPr/>
          <p:nvPr/>
        </p:nvSpPr>
        <p:spPr>
          <a:xfrm>
            <a:off x="10405872" y="402336"/>
            <a:ext cx="54864" cy="146304"/>
          </a:xfrm>
          <a:prstGeom prst="rect">
            <a:avLst/>
          </a:prstGeom>
          <a:solidFill>
            <a:srgbClr val="0E4A94"/>
          </a:solidFill>
          <a:ln/>
        </p:spPr>
      </p:sp>
      <p:sp>
        <p:nvSpPr>
          <p:cNvPr id="4" name="Shape 2"/>
          <p:cNvSpPr/>
          <p:nvPr/>
        </p:nvSpPr>
        <p:spPr>
          <a:xfrm>
            <a:off x="10497312" y="347472"/>
            <a:ext cx="54864" cy="201168"/>
          </a:xfrm>
          <a:prstGeom prst="rect">
            <a:avLst/>
          </a:prstGeom>
          <a:solidFill>
            <a:srgbClr val="0E4A94"/>
          </a:solidFill>
          <a:ln/>
        </p:spPr>
      </p:sp>
      <p:sp>
        <p:nvSpPr>
          <p:cNvPr id="5" name="Shape 3"/>
          <p:cNvSpPr/>
          <p:nvPr/>
        </p:nvSpPr>
        <p:spPr>
          <a:xfrm>
            <a:off x="10588752" y="292608"/>
            <a:ext cx="54864" cy="256032"/>
          </a:xfrm>
          <a:prstGeom prst="rect">
            <a:avLst/>
          </a:prstGeom>
          <a:solidFill>
            <a:srgbClr val="0E4A94"/>
          </a:solidFill>
          <a:ln/>
        </p:spPr>
      </p:sp>
      <p:sp>
        <p:nvSpPr>
          <p:cNvPr id="6" name="Text 4"/>
          <p:cNvSpPr/>
          <p:nvPr/>
        </p:nvSpPr>
        <p:spPr>
          <a:xfrm>
            <a:off x="10753344" y="265176"/>
            <a:ext cx="1371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900" b="1" dirty="0">
                <a:solidFill>
                  <a:srgbClr val="0B25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TAU INVEST</a:t>
            </a:r>
            <a:endParaRPr lang="en-US" sz="900" dirty="0"/>
          </a:p>
          <a:p>
            <a:pPr indent="0" marL="0">
              <a:lnSpc>
                <a:spcPct val="95000"/>
              </a:lnSpc>
              <a:buNone/>
            </a:pPr>
            <a:r>
              <a:rPr lang="en-US" sz="900" spc="100" kern="0" dirty="0">
                <a:solidFill>
                  <a:srgbClr val="0B25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SOLUTIONS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548872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A6B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502920" y="16459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1560B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ЛОГИСТИКА И РАСПОЛОЖЕНИЕ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02920" y="384048"/>
            <a:ext cx="896112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2500" b="1" dirty="0">
                <a:solidFill>
                  <a:srgbClr val="0B25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Объект расположен на пересечении ключевых</a:t>
            </a:r>
            <a:endParaRPr lang="en-US" sz="25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2500" b="1" dirty="0">
                <a:solidFill>
                  <a:srgbClr val="0B25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междугородних и международных транспортных путей</a:t>
            </a:r>
            <a:endParaRPr lang="en-US" sz="2500" dirty="0"/>
          </a:p>
        </p:txBody>
      </p:sp>
      <p:sp>
        <p:nvSpPr>
          <p:cNvPr id="10" name="Shape 8"/>
          <p:cNvSpPr/>
          <p:nvPr/>
        </p:nvSpPr>
        <p:spPr>
          <a:xfrm>
            <a:off x="502920" y="1645920"/>
            <a:ext cx="5394960" cy="868680"/>
          </a:xfrm>
          <a:prstGeom prst="roundRect">
            <a:avLst>
              <a:gd name="adj" fmla="val 8421"/>
            </a:avLst>
          </a:prstGeom>
          <a:solidFill>
            <a:srgbClr val="F4F8FD"/>
          </a:solidFill>
          <a:ln/>
          <a:effectLst>
            <a:outerShdw sx="100000" sy="100000" kx="0" ky="0" algn="bl" rotWithShape="0" blurRad="76200" dist="25400" dir="5400000">
              <a:srgbClr val="8FA8C7">
                <a:alpha val="25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731520" y="1645920"/>
            <a:ext cx="14630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E4A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30 км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2240280" y="1645920"/>
            <a:ext cx="347472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1A2C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 центров города Алматы и города Алатау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02920" y="2697480"/>
            <a:ext cx="5394960" cy="868680"/>
          </a:xfrm>
          <a:prstGeom prst="roundRect">
            <a:avLst>
              <a:gd name="adj" fmla="val 8421"/>
            </a:avLst>
          </a:prstGeom>
          <a:solidFill>
            <a:srgbClr val="F4F8FD"/>
          </a:solidFill>
          <a:ln/>
          <a:effectLst>
            <a:outerShdw sx="100000" sy="100000" kx="0" ky="0" algn="bl" rotWithShape="0" blurRad="76200" dist="25400" dir="5400000">
              <a:srgbClr val="8FA8C7">
                <a:alpha val="25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731520" y="2697480"/>
            <a:ext cx="14630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E4A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 км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2240280" y="2697480"/>
            <a:ext cx="347472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1A2C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 Международного аэропорта Алматы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502920" y="3749040"/>
            <a:ext cx="5394960" cy="868680"/>
          </a:xfrm>
          <a:prstGeom prst="roundRect">
            <a:avLst>
              <a:gd name="adj" fmla="val 8421"/>
            </a:avLst>
          </a:prstGeom>
          <a:solidFill>
            <a:srgbClr val="F4F8FD"/>
          </a:solidFill>
          <a:ln/>
          <a:effectLst>
            <a:outerShdw sx="100000" sy="100000" kx="0" ky="0" algn="bl" rotWithShape="0" blurRad="76200" dist="25400" dir="5400000">
              <a:srgbClr val="8FA8C7">
                <a:alpha val="25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731520" y="3749040"/>
            <a:ext cx="14630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E4A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 км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2240280" y="3749040"/>
            <a:ext cx="347472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1A2C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 железнодорожного терминала Жеты-Су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502920" y="4800600"/>
            <a:ext cx="5394960" cy="868680"/>
          </a:xfrm>
          <a:prstGeom prst="roundRect">
            <a:avLst>
              <a:gd name="adj" fmla="val 8421"/>
            </a:avLst>
          </a:prstGeom>
          <a:solidFill>
            <a:srgbClr val="F4F8FD"/>
          </a:solidFill>
          <a:ln/>
          <a:effectLst>
            <a:outerShdw sx="100000" sy="100000" kx="0" ky="0" algn="bl" rotWithShape="0" blurRad="76200" dist="25400" dir="5400000">
              <a:srgbClr val="8FA8C7">
                <a:alpha val="25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731520" y="4800600"/>
            <a:ext cx="14630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E4A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300 км</a:t>
            </a:r>
            <a:endParaRPr lang="en-US" sz="2200" dirty="0"/>
          </a:p>
        </p:txBody>
      </p:sp>
      <p:sp>
        <p:nvSpPr>
          <p:cNvPr id="21" name="Text 19"/>
          <p:cNvSpPr/>
          <p:nvPr/>
        </p:nvSpPr>
        <p:spPr>
          <a:xfrm>
            <a:off x="2240280" y="4800600"/>
            <a:ext cx="347472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1A2C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 автомобильных пунктов пропуска Нур Жолы и Кольжат, «зелёный коридор» на Хоргосе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6263640" y="1645920"/>
            <a:ext cx="5394960" cy="4160520"/>
          </a:xfrm>
          <a:prstGeom prst="roundRect">
            <a:avLst>
              <a:gd name="adj" fmla="val 1758"/>
            </a:avLst>
          </a:prstGeom>
          <a:solidFill>
            <a:srgbClr val="F4F8FD"/>
          </a:solidFill>
          <a:ln/>
          <a:effectLst>
            <a:outerShdw sx="100000" sy="100000" kx="0" ky="0" algn="bl" rotWithShape="0" blurRad="76200" dist="25400" dir="5400000">
              <a:srgbClr val="8FA8C7">
                <a:alpha val="25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6537960" y="187452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B25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Прилегающая инфраструктура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6537960" y="2331720"/>
            <a:ext cx="4846320" cy="3246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08000"/>
              </a:lnSpc>
              <a:spcAft>
                <a:spcPts val="1000"/>
              </a:spcAft>
              <a:buSzPct val="100000"/>
              <a:buChar char="●"/>
            </a:pPr>
            <a:r>
              <a:rPr lang="en-US" sz="1250" dirty="0">
                <a:solidFill>
                  <a:srgbClr val="1A2C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Трасса А-3 (направление РФ) и АН-5 (направление КНР) примыкают к участку</a:t>
            </a:r>
            <a:endParaRPr lang="en-US" sz="1250" dirty="0"/>
          </a:p>
          <a:p>
            <a:pPr marL="177800" indent="-177800">
              <a:lnSpc>
                <a:spcPct val="108000"/>
              </a:lnSpc>
              <a:spcAft>
                <a:spcPts val="1000"/>
              </a:spcAft>
              <a:buSzPct val="100000"/>
              <a:buChar char="●"/>
            </a:pPr>
            <a:r>
              <a:rPr lang="en-US" sz="1250" dirty="0">
                <a:solidFill>
                  <a:srgbClr val="1A2C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БАКАД — Большая Алматинская кольцевая автодорога</a:t>
            </a:r>
            <a:endParaRPr lang="en-US" sz="1250" dirty="0"/>
          </a:p>
          <a:p>
            <a:pPr marL="177800" indent="-177800">
              <a:lnSpc>
                <a:spcPct val="108000"/>
              </a:lnSpc>
              <a:spcAft>
                <a:spcPts val="1000"/>
              </a:spcAft>
              <a:buSzPct val="100000"/>
              <a:buChar char="●"/>
            </a:pPr>
            <a:r>
              <a:rPr lang="en-US" sz="1250" dirty="0">
                <a:solidFill>
                  <a:srgbClr val="1A2C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Собственный таможенный центр на территории объекта</a:t>
            </a:r>
            <a:endParaRPr lang="en-US" sz="1250" dirty="0"/>
          </a:p>
          <a:p>
            <a:pPr marL="177800" indent="-177800">
              <a:lnSpc>
                <a:spcPct val="108000"/>
              </a:lnSpc>
              <a:spcAft>
                <a:spcPts val="1000"/>
              </a:spcAft>
              <a:buSzPct val="100000"/>
              <a:buChar char="●"/>
            </a:pPr>
            <a:r>
              <a:rPr lang="en-US" sz="1250" dirty="0">
                <a:solidFill>
                  <a:srgbClr val="1A2C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Бондовые склады и СВХ для обработки и хранения импорта</a:t>
            </a:r>
            <a:endParaRPr lang="en-US" sz="1250" dirty="0"/>
          </a:p>
          <a:p>
            <a:pPr marL="177800" indent="-177800">
              <a:lnSpc>
                <a:spcPct val="108000"/>
              </a:lnSpc>
              <a:spcAft>
                <a:spcPts val="1000"/>
              </a:spcAft>
              <a:buSzPct val="100000"/>
              <a:buChar char="●"/>
            </a:pPr>
            <a:r>
              <a:rPr lang="en-US" sz="1250" dirty="0">
                <a:solidFill>
                  <a:srgbClr val="1A2C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Сертификация товаров, включая агропродовольственные категории</a:t>
            </a:r>
            <a:endParaRPr lang="en-US" sz="1250" dirty="0"/>
          </a:p>
          <a:p>
            <a:pPr marL="177800" indent="-177800">
              <a:lnSpc>
                <a:spcPct val="108000"/>
              </a:lnSpc>
              <a:spcAft>
                <a:spcPts val="1000"/>
              </a:spcAft>
              <a:buSzPct val="100000"/>
              <a:buChar char="●"/>
            </a:pPr>
            <a:r>
              <a:rPr lang="en-US" sz="1250" dirty="0">
                <a:solidFill>
                  <a:srgbClr val="1A2C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Кадастровая площадь участка: 237 га (162 га — полезная площадь)</a:t>
            </a:r>
            <a:endParaRPr lang="en-US" sz="12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314432" y="457200"/>
            <a:ext cx="54864" cy="91440"/>
          </a:xfrm>
          <a:prstGeom prst="rect">
            <a:avLst/>
          </a:prstGeom>
          <a:solidFill>
            <a:srgbClr val="0E4A94"/>
          </a:solidFill>
          <a:ln/>
        </p:spPr>
      </p:sp>
      <p:sp>
        <p:nvSpPr>
          <p:cNvPr id="3" name="Shape 1"/>
          <p:cNvSpPr/>
          <p:nvPr/>
        </p:nvSpPr>
        <p:spPr>
          <a:xfrm>
            <a:off x="10405872" y="402336"/>
            <a:ext cx="54864" cy="146304"/>
          </a:xfrm>
          <a:prstGeom prst="rect">
            <a:avLst/>
          </a:prstGeom>
          <a:solidFill>
            <a:srgbClr val="0E4A94"/>
          </a:solidFill>
          <a:ln/>
        </p:spPr>
      </p:sp>
      <p:sp>
        <p:nvSpPr>
          <p:cNvPr id="4" name="Shape 2"/>
          <p:cNvSpPr/>
          <p:nvPr/>
        </p:nvSpPr>
        <p:spPr>
          <a:xfrm>
            <a:off x="10497312" y="347472"/>
            <a:ext cx="54864" cy="201168"/>
          </a:xfrm>
          <a:prstGeom prst="rect">
            <a:avLst/>
          </a:prstGeom>
          <a:solidFill>
            <a:srgbClr val="0E4A94"/>
          </a:solidFill>
          <a:ln/>
        </p:spPr>
      </p:sp>
      <p:sp>
        <p:nvSpPr>
          <p:cNvPr id="5" name="Shape 3"/>
          <p:cNvSpPr/>
          <p:nvPr/>
        </p:nvSpPr>
        <p:spPr>
          <a:xfrm>
            <a:off x="10588752" y="292608"/>
            <a:ext cx="54864" cy="256032"/>
          </a:xfrm>
          <a:prstGeom prst="rect">
            <a:avLst/>
          </a:prstGeom>
          <a:solidFill>
            <a:srgbClr val="0E4A94"/>
          </a:solidFill>
          <a:ln/>
        </p:spPr>
      </p:sp>
      <p:sp>
        <p:nvSpPr>
          <p:cNvPr id="6" name="Text 4"/>
          <p:cNvSpPr/>
          <p:nvPr/>
        </p:nvSpPr>
        <p:spPr>
          <a:xfrm>
            <a:off x="10753344" y="265176"/>
            <a:ext cx="1371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900" b="1" dirty="0">
                <a:solidFill>
                  <a:srgbClr val="0B25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TAU INVEST</a:t>
            </a:r>
            <a:endParaRPr lang="en-US" sz="900" dirty="0"/>
          </a:p>
          <a:p>
            <a:pPr indent="0" marL="0">
              <a:lnSpc>
                <a:spcPct val="95000"/>
              </a:lnSpc>
              <a:buNone/>
            </a:pPr>
            <a:r>
              <a:rPr lang="en-US" sz="900" spc="100" kern="0" dirty="0">
                <a:solidFill>
                  <a:srgbClr val="0B25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SOLUTIONS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548872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A6B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502920" y="16459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1560B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РЫНОЧНАЯ ВОЗМОЖНОСТЬ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02920" y="384048"/>
            <a:ext cx="896112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2500" b="1" dirty="0">
                <a:solidFill>
                  <a:srgbClr val="0B25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Проект в значительной степени покрывает дефицит</a:t>
            </a:r>
            <a:endParaRPr lang="en-US" sz="25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2500" b="1" dirty="0">
                <a:solidFill>
                  <a:srgbClr val="0B25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складских площадей класса А в регионе</a:t>
            </a:r>
            <a:endParaRPr lang="en-US" sz="2500" dirty="0"/>
          </a:p>
        </p:txBody>
      </p:sp>
      <p:sp>
        <p:nvSpPr>
          <p:cNvPr id="10" name="Shape 8"/>
          <p:cNvSpPr/>
          <p:nvPr/>
        </p:nvSpPr>
        <p:spPr>
          <a:xfrm>
            <a:off x="502920" y="1783080"/>
            <a:ext cx="2606040" cy="2743200"/>
          </a:xfrm>
          <a:prstGeom prst="roundRect">
            <a:avLst>
              <a:gd name="adj" fmla="val 2807"/>
            </a:avLst>
          </a:prstGeom>
          <a:solidFill>
            <a:srgbClr val="F4F8FD"/>
          </a:solidFill>
          <a:ln/>
          <a:effectLst>
            <a:outerShdw sx="100000" sy="100000" kx="0" ky="0" algn="bl" rotWithShape="0" blurRad="76200" dist="25400" dir="5400000">
              <a:srgbClr val="8FA8C7">
                <a:alpha val="25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685800" y="2103120"/>
            <a:ext cx="2240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E4A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~750</a:t>
            </a:r>
            <a:endParaRPr lang="en-US" sz="3000" dirty="0"/>
          </a:p>
        </p:txBody>
      </p:sp>
      <p:sp>
        <p:nvSpPr>
          <p:cNvPr id="12" name="Text 10"/>
          <p:cNvSpPr/>
          <p:nvPr/>
        </p:nvSpPr>
        <p:spPr>
          <a:xfrm>
            <a:off x="685800" y="2743200"/>
            <a:ext cx="2240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560B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тыс. м²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685800" y="3154680"/>
            <a:ext cx="224028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5A6B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совокупный дефицит складских помещений класса А в регионе на начало 2025 г.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3337560" y="1783080"/>
            <a:ext cx="2606040" cy="2743200"/>
          </a:xfrm>
          <a:prstGeom prst="roundRect">
            <a:avLst>
              <a:gd name="adj" fmla="val 2807"/>
            </a:avLst>
          </a:prstGeom>
          <a:solidFill>
            <a:srgbClr val="F4F8FD"/>
          </a:solidFill>
          <a:ln/>
          <a:effectLst>
            <a:outerShdw sx="100000" sy="100000" kx="0" ky="0" algn="bl" rotWithShape="0" blurRad="76200" dist="25400" dir="5400000">
              <a:srgbClr val="8FA8C7">
                <a:alpha val="25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3520440" y="2103120"/>
            <a:ext cx="2240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E4A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~160</a:t>
            </a:r>
            <a:endParaRPr lang="en-US" sz="3000" dirty="0"/>
          </a:p>
        </p:txBody>
      </p:sp>
      <p:sp>
        <p:nvSpPr>
          <p:cNvPr id="16" name="Text 14"/>
          <p:cNvSpPr/>
          <p:nvPr/>
        </p:nvSpPr>
        <p:spPr>
          <a:xfrm>
            <a:off x="3520440" y="2743200"/>
            <a:ext cx="2240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560B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тыс. м²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3520440" y="3154680"/>
            <a:ext cx="224028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5A6B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ввод новых складских площадей класса А, ожидаемый в регионе за 2025 г.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6172200" y="1783080"/>
            <a:ext cx="2606040" cy="2743200"/>
          </a:xfrm>
          <a:prstGeom prst="roundRect">
            <a:avLst>
              <a:gd name="adj" fmla="val 2807"/>
            </a:avLst>
          </a:prstGeom>
          <a:solidFill>
            <a:srgbClr val="F4F8FD"/>
          </a:solidFill>
          <a:ln/>
          <a:effectLst>
            <a:outerShdw sx="100000" sy="100000" kx="0" ky="0" algn="bl" rotWithShape="0" blurRad="76200" dist="25400" dir="5400000">
              <a:srgbClr val="8FA8C7">
                <a:alpha val="25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6355080" y="2103120"/>
            <a:ext cx="2240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E4A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~590</a:t>
            </a:r>
            <a:endParaRPr lang="en-US" sz="3000" dirty="0"/>
          </a:p>
        </p:txBody>
      </p:sp>
      <p:sp>
        <p:nvSpPr>
          <p:cNvPr id="20" name="Text 18"/>
          <p:cNvSpPr/>
          <p:nvPr/>
        </p:nvSpPr>
        <p:spPr>
          <a:xfrm>
            <a:off x="6355080" y="2743200"/>
            <a:ext cx="2240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560B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тыс. м²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6355080" y="3154680"/>
            <a:ext cx="224028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5A6B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сохраняющийся дефицит складских сооружений агломерации на конец 2025 г.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9006840" y="1783080"/>
            <a:ext cx="2606040" cy="2743200"/>
          </a:xfrm>
          <a:prstGeom prst="roundRect">
            <a:avLst>
              <a:gd name="adj" fmla="val 2807"/>
            </a:avLst>
          </a:prstGeom>
          <a:solidFill>
            <a:srgbClr val="0E4A94"/>
          </a:solidFill>
          <a:ln/>
          <a:effectLst>
            <a:outerShdw sx="100000" sy="100000" kx="0" ky="0" algn="bl" rotWithShape="0" blurRad="76200" dist="25400" dir="5400000">
              <a:srgbClr val="8FA8C7">
                <a:alpha val="25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9189720" y="2103120"/>
            <a:ext cx="2240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~51%</a:t>
            </a:r>
            <a:endParaRPr lang="en-US" sz="3000" dirty="0"/>
          </a:p>
        </p:txBody>
      </p:sp>
      <p:sp>
        <p:nvSpPr>
          <p:cNvPr id="24" name="Text 22"/>
          <p:cNvSpPr/>
          <p:nvPr/>
        </p:nvSpPr>
        <p:spPr>
          <a:xfrm>
            <a:off x="9189720" y="2743200"/>
            <a:ext cx="2240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покрытие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9189720" y="3154680"/>
            <a:ext cx="224028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C9D9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доля регионального дефицита, которую закрывают складские площади объекта к 2030 г.</a:t>
            </a:r>
            <a:endParaRPr lang="en-US" sz="1050" dirty="0"/>
          </a:p>
        </p:txBody>
      </p:sp>
      <p:sp>
        <p:nvSpPr>
          <p:cNvPr id="26" name="Text 24"/>
          <p:cNvSpPr/>
          <p:nvPr/>
        </p:nvSpPr>
        <p:spPr>
          <a:xfrm>
            <a:off x="502920" y="4800600"/>
            <a:ext cx="111831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i="1" dirty="0">
                <a:solidFill>
                  <a:srgbClr val="5A6B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Основные грузовые категории: строительные материалы и спецтехника (тяготение к региону — активная застройка Алатау и старт работ по Балхашской АЭС), дополняют — продовольствие, товары народного потребления, транспортные средства и запчасти.</a:t>
            </a:r>
            <a:endParaRPr lang="en-US" sz="11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314432" y="457200"/>
            <a:ext cx="54864" cy="91440"/>
          </a:xfrm>
          <a:prstGeom prst="rect">
            <a:avLst/>
          </a:prstGeom>
          <a:solidFill>
            <a:srgbClr val="0E4A94"/>
          </a:solidFill>
          <a:ln/>
        </p:spPr>
      </p:sp>
      <p:sp>
        <p:nvSpPr>
          <p:cNvPr id="3" name="Shape 1"/>
          <p:cNvSpPr/>
          <p:nvPr/>
        </p:nvSpPr>
        <p:spPr>
          <a:xfrm>
            <a:off x="10405872" y="402336"/>
            <a:ext cx="54864" cy="146304"/>
          </a:xfrm>
          <a:prstGeom prst="rect">
            <a:avLst/>
          </a:prstGeom>
          <a:solidFill>
            <a:srgbClr val="0E4A94"/>
          </a:solidFill>
          <a:ln/>
        </p:spPr>
      </p:sp>
      <p:sp>
        <p:nvSpPr>
          <p:cNvPr id="4" name="Shape 2"/>
          <p:cNvSpPr/>
          <p:nvPr/>
        </p:nvSpPr>
        <p:spPr>
          <a:xfrm>
            <a:off x="10497312" y="347472"/>
            <a:ext cx="54864" cy="201168"/>
          </a:xfrm>
          <a:prstGeom prst="rect">
            <a:avLst/>
          </a:prstGeom>
          <a:solidFill>
            <a:srgbClr val="0E4A94"/>
          </a:solidFill>
          <a:ln/>
        </p:spPr>
      </p:sp>
      <p:sp>
        <p:nvSpPr>
          <p:cNvPr id="5" name="Shape 3"/>
          <p:cNvSpPr/>
          <p:nvPr/>
        </p:nvSpPr>
        <p:spPr>
          <a:xfrm>
            <a:off x="10588752" y="292608"/>
            <a:ext cx="54864" cy="256032"/>
          </a:xfrm>
          <a:prstGeom prst="rect">
            <a:avLst/>
          </a:prstGeom>
          <a:solidFill>
            <a:srgbClr val="0E4A94"/>
          </a:solidFill>
          <a:ln/>
        </p:spPr>
      </p:sp>
      <p:sp>
        <p:nvSpPr>
          <p:cNvPr id="6" name="Text 4"/>
          <p:cNvSpPr/>
          <p:nvPr/>
        </p:nvSpPr>
        <p:spPr>
          <a:xfrm>
            <a:off x="10753344" y="265176"/>
            <a:ext cx="1371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900" b="1" dirty="0">
                <a:solidFill>
                  <a:srgbClr val="0B25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TAU INVEST</a:t>
            </a:r>
            <a:endParaRPr lang="en-US" sz="900" dirty="0"/>
          </a:p>
          <a:p>
            <a:pPr indent="0" marL="0">
              <a:lnSpc>
                <a:spcPct val="95000"/>
              </a:lnSpc>
              <a:buNone/>
            </a:pPr>
            <a:r>
              <a:rPr lang="en-US" sz="900" spc="100" kern="0" dirty="0">
                <a:solidFill>
                  <a:srgbClr val="0B25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SOLUTIONS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548872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A6B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502920" y="16459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1560B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УСЛОВИЯ РЕЗИДЕНТСТВА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02920" y="384048"/>
            <a:ext cx="896112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2500" b="1" dirty="0">
                <a:solidFill>
                  <a:srgbClr val="0B25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Резиденты получают льготы Особой индустриальной зоны</a:t>
            </a:r>
            <a:endParaRPr lang="en-US" sz="25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2500" b="1" dirty="0">
                <a:solidFill>
                  <a:srgbClr val="0B25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 свободной экономической зоны «Алатау»</a:t>
            </a:r>
            <a:endParaRPr lang="en-US" sz="2500" dirty="0"/>
          </a:p>
        </p:txBody>
      </p:sp>
      <p:sp>
        <p:nvSpPr>
          <p:cNvPr id="10" name="Shape 8"/>
          <p:cNvSpPr/>
          <p:nvPr/>
        </p:nvSpPr>
        <p:spPr>
          <a:xfrm>
            <a:off x="502920" y="1691640"/>
            <a:ext cx="5394960" cy="4114800"/>
          </a:xfrm>
          <a:prstGeom prst="roundRect">
            <a:avLst>
              <a:gd name="adj" fmla="val 1778"/>
            </a:avLst>
          </a:prstGeom>
          <a:solidFill>
            <a:srgbClr val="F4F8FD"/>
          </a:solidFill>
          <a:ln/>
          <a:effectLst>
            <a:outerShdw sx="100000" sy="100000" kx="0" ky="0" algn="bl" rotWithShape="0" blurRad="76200" dist="25400" dir="5400000">
              <a:srgbClr val="8FA8C7">
                <a:alpha val="25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777240" y="192024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B25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Инфраструктурные условия (ОИЗ)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777240" y="2377440"/>
            <a:ext cx="4846320" cy="3200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08000"/>
              </a:lnSpc>
              <a:spcAft>
                <a:spcPts val="1300"/>
              </a:spcAft>
              <a:buSzPct val="100000"/>
              <a:buChar char="●"/>
            </a:pPr>
            <a:r>
              <a:rPr lang="en-US" sz="1250" dirty="0">
                <a:solidFill>
                  <a:srgbClr val="1A2C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Готовая инженерно-транспортная инфраструктура</a:t>
            </a:r>
            <a:endParaRPr lang="en-US" sz="1250" dirty="0"/>
          </a:p>
          <a:p>
            <a:pPr marL="177800" indent="-177800">
              <a:lnSpc>
                <a:spcPct val="108000"/>
              </a:lnSpc>
              <a:spcAft>
                <a:spcPts val="1300"/>
              </a:spcAft>
              <a:buSzPct val="100000"/>
              <a:buChar char="●"/>
            </a:pPr>
            <a:r>
              <a:rPr lang="en-US" sz="1250" dirty="0">
                <a:solidFill>
                  <a:srgbClr val="1A2C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Собственный таможенный центр на объекте</a:t>
            </a:r>
            <a:endParaRPr lang="en-US" sz="1250" dirty="0"/>
          </a:p>
          <a:p>
            <a:pPr marL="177800" indent="-177800">
              <a:lnSpc>
                <a:spcPct val="108000"/>
              </a:lnSpc>
              <a:spcAft>
                <a:spcPts val="1300"/>
              </a:spcAft>
              <a:buSzPct val="100000"/>
              <a:buChar char="●"/>
            </a:pPr>
            <a:r>
              <a:rPr lang="en-US" sz="1250" dirty="0">
                <a:solidFill>
                  <a:srgbClr val="1A2C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Бондовые склады и СВХ для импортных операций</a:t>
            </a:r>
            <a:endParaRPr lang="en-US" sz="1250" dirty="0"/>
          </a:p>
          <a:p>
            <a:pPr marL="177800" indent="-177800">
              <a:lnSpc>
                <a:spcPct val="108000"/>
              </a:lnSpc>
              <a:spcAft>
                <a:spcPts val="1300"/>
              </a:spcAft>
              <a:buSzPct val="100000"/>
              <a:buChar char="●"/>
            </a:pPr>
            <a:r>
              <a:rPr lang="en-US" sz="1250" dirty="0">
                <a:solidFill>
                  <a:srgbClr val="1A2C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Сертификация товаров, в т.ч. агропродовольственных категорий</a:t>
            </a:r>
            <a:endParaRPr lang="en-US" sz="1250" dirty="0"/>
          </a:p>
          <a:p>
            <a:pPr marL="177800" indent="-177800">
              <a:lnSpc>
                <a:spcPct val="108000"/>
              </a:lnSpc>
              <a:spcAft>
                <a:spcPts val="1300"/>
              </a:spcAft>
              <a:buSzPct val="100000"/>
              <a:buChar char="●"/>
            </a:pPr>
            <a:r>
              <a:rPr lang="en-US" sz="1250" dirty="0">
                <a:solidFill>
                  <a:srgbClr val="1A2C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Пожарное депо, локальные очистные сооружения, водозаборный узел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6263640" y="1691640"/>
            <a:ext cx="5394960" cy="4114800"/>
          </a:xfrm>
          <a:prstGeom prst="roundRect">
            <a:avLst>
              <a:gd name="adj" fmla="val 1778"/>
            </a:avLst>
          </a:prstGeom>
          <a:solidFill>
            <a:srgbClr val="0E4A94"/>
          </a:solidFill>
          <a:ln/>
          <a:effectLst>
            <a:outerShdw sx="100000" sy="100000" kx="0" ky="0" algn="bl" rotWithShape="0" blurRad="76200" dist="25400" dir="5400000">
              <a:srgbClr val="8FA8C7">
                <a:alpha val="25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6537960" y="192024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Налоговые и таможенные льготы (СЭЗ)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6537960" y="2468880"/>
            <a:ext cx="11887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3E8ED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0%</a:t>
            </a:r>
            <a:endParaRPr lang="en-US" sz="2800" dirty="0"/>
          </a:p>
        </p:txBody>
      </p:sp>
      <p:sp>
        <p:nvSpPr>
          <p:cNvPr id="16" name="Text 14"/>
          <p:cNvSpPr/>
          <p:nvPr/>
        </p:nvSpPr>
        <p:spPr>
          <a:xfrm>
            <a:off x="7772400" y="2468880"/>
            <a:ext cx="37033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имущественный налог и налог на землю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6537960" y="3474720"/>
            <a:ext cx="11887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3E8ED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0%</a:t>
            </a:r>
            <a:endParaRPr lang="en-US" sz="2800" dirty="0"/>
          </a:p>
        </p:txBody>
      </p:sp>
      <p:sp>
        <p:nvSpPr>
          <p:cNvPr id="18" name="Text 16"/>
          <p:cNvSpPr/>
          <p:nvPr/>
        </p:nvSpPr>
        <p:spPr>
          <a:xfrm>
            <a:off x="7772400" y="3474720"/>
            <a:ext cx="37033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НДС по облагаемому импорту и КПН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537960" y="4480560"/>
            <a:ext cx="11887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3E8ED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0%</a:t>
            </a:r>
            <a:endParaRPr lang="en-US" sz="2800" dirty="0"/>
          </a:p>
        </p:txBody>
      </p:sp>
      <p:sp>
        <p:nvSpPr>
          <p:cNvPr id="20" name="Text 18"/>
          <p:cNvSpPr/>
          <p:nvPr/>
        </p:nvSpPr>
        <p:spPr>
          <a:xfrm>
            <a:off x="7772400" y="4480560"/>
            <a:ext cx="37033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таможенные пошлины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314432" y="457200"/>
            <a:ext cx="54864" cy="91440"/>
          </a:xfrm>
          <a:prstGeom prst="rect">
            <a:avLst/>
          </a:prstGeom>
          <a:solidFill>
            <a:srgbClr val="0E4A94"/>
          </a:solidFill>
          <a:ln/>
        </p:spPr>
      </p:sp>
      <p:sp>
        <p:nvSpPr>
          <p:cNvPr id="3" name="Shape 1"/>
          <p:cNvSpPr/>
          <p:nvPr/>
        </p:nvSpPr>
        <p:spPr>
          <a:xfrm>
            <a:off x="10405872" y="402336"/>
            <a:ext cx="54864" cy="146304"/>
          </a:xfrm>
          <a:prstGeom prst="rect">
            <a:avLst/>
          </a:prstGeom>
          <a:solidFill>
            <a:srgbClr val="0E4A94"/>
          </a:solidFill>
          <a:ln/>
        </p:spPr>
      </p:sp>
      <p:sp>
        <p:nvSpPr>
          <p:cNvPr id="4" name="Shape 2"/>
          <p:cNvSpPr/>
          <p:nvPr/>
        </p:nvSpPr>
        <p:spPr>
          <a:xfrm>
            <a:off x="10497312" y="347472"/>
            <a:ext cx="54864" cy="201168"/>
          </a:xfrm>
          <a:prstGeom prst="rect">
            <a:avLst/>
          </a:prstGeom>
          <a:solidFill>
            <a:srgbClr val="0E4A94"/>
          </a:solidFill>
          <a:ln/>
        </p:spPr>
      </p:sp>
      <p:sp>
        <p:nvSpPr>
          <p:cNvPr id="5" name="Shape 3"/>
          <p:cNvSpPr/>
          <p:nvPr/>
        </p:nvSpPr>
        <p:spPr>
          <a:xfrm>
            <a:off x="10588752" y="292608"/>
            <a:ext cx="54864" cy="256032"/>
          </a:xfrm>
          <a:prstGeom prst="rect">
            <a:avLst/>
          </a:prstGeom>
          <a:solidFill>
            <a:srgbClr val="0E4A94"/>
          </a:solidFill>
          <a:ln/>
        </p:spPr>
      </p:sp>
      <p:sp>
        <p:nvSpPr>
          <p:cNvPr id="6" name="Text 4"/>
          <p:cNvSpPr/>
          <p:nvPr/>
        </p:nvSpPr>
        <p:spPr>
          <a:xfrm>
            <a:off x="10753344" y="265176"/>
            <a:ext cx="1371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900" b="1" dirty="0">
                <a:solidFill>
                  <a:srgbClr val="0B25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TAU INVEST</a:t>
            </a:r>
            <a:endParaRPr lang="en-US" sz="900" dirty="0"/>
          </a:p>
          <a:p>
            <a:pPr indent="0" marL="0">
              <a:lnSpc>
                <a:spcPct val="95000"/>
              </a:lnSpc>
              <a:buNone/>
            </a:pPr>
            <a:r>
              <a:rPr lang="en-US" sz="900" spc="100" kern="0" dirty="0">
                <a:solidFill>
                  <a:srgbClr val="0B25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SOLUTIONS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548872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A6B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502920" y="16459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1560B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МАСТЕР-ПЛАН ТЕРРИТОРИИ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02920" y="384048"/>
            <a:ext cx="896112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2500" b="1" dirty="0">
                <a:solidFill>
                  <a:srgbClr val="0B25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Объект делится на 5 функциональных кластеров</a:t>
            </a:r>
            <a:endParaRPr lang="en-US" sz="25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2500" b="1" dirty="0">
                <a:solidFill>
                  <a:srgbClr val="0B25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 12 специализированных зон</a:t>
            </a:r>
            <a:endParaRPr lang="en-US" sz="2500" dirty="0"/>
          </a:p>
        </p:txBody>
      </p:sp>
      <p:sp>
        <p:nvSpPr>
          <p:cNvPr id="10" name="Shape 8"/>
          <p:cNvSpPr/>
          <p:nvPr/>
        </p:nvSpPr>
        <p:spPr>
          <a:xfrm>
            <a:off x="502920" y="1600200"/>
            <a:ext cx="3429000" cy="868680"/>
          </a:xfrm>
          <a:prstGeom prst="roundRect">
            <a:avLst>
              <a:gd name="adj" fmla="val 8421"/>
            </a:avLst>
          </a:prstGeom>
          <a:solidFill>
            <a:srgbClr val="F4F8FD"/>
          </a:solidFill>
          <a:ln/>
          <a:effectLst>
            <a:outerShdw sx="100000" sy="100000" kx="0" ky="0" algn="bl" rotWithShape="0" blurRad="76200" dist="25400" dir="5400000">
              <a:srgbClr val="8FA8C7">
                <a:alpha val="25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640080" y="1709928"/>
            <a:ext cx="3154680" cy="43434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2000" b="1" dirty="0">
                <a:solidFill>
                  <a:srgbClr val="0E4A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237 га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640080" y="2104034"/>
            <a:ext cx="3154680" cy="3474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1A2C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кадастровая площадь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4160520" y="1600200"/>
            <a:ext cx="3429000" cy="868680"/>
          </a:xfrm>
          <a:prstGeom prst="roundRect">
            <a:avLst>
              <a:gd name="adj" fmla="val 8421"/>
            </a:avLst>
          </a:prstGeom>
          <a:solidFill>
            <a:srgbClr val="F4F8FD"/>
          </a:solidFill>
          <a:ln/>
          <a:effectLst>
            <a:outerShdw sx="100000" sy="100000" kx="0" ky="0" algn="bl" rotWithShape="0" blurRad="76200" dist="25400" dir="5400000">
              <a:srgbClr val="8FA8C7">
                <a:alpha val="25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297680" y="1709928"/>
            <a:ext cx="3154680" cy="43434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2000" b="1" dirty="0">
                <a:solidFill>
                  <a:srgbClr val="0E4A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162 га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4297680" y="2104034"/>
            <a:ext cx="3154680" cy="3474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1A2C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полезная площадь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7818120" y="1600200"/>
            <a:ext cx="3429000" cy="868680"/>
          </a:xfrm>
          <a:prstGeom prst="roundRect">
            <a:avLst>
              <a:gd name="adj" fmla="val 8421"/>
            </a:avLst>
          </a:prstGeom>
          <a:solidFill>
            <a:srgbClr val="F4F8FD"/>
          </a:solidFill>
          <a:ln/>
          <a:effectLst>
            <a:outerShdw sx="100000" sy="100000" kx="0" ky="0" algn="bl" rotWithShape="0" blurRad="76200" dist="25400" dir="5400000">
              <a:srgbClr val="8FA8C7">
                <a:alpha val="25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7955280" y="1709928"/>
            <a:ext cx="3154680" cy="43434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2000" b="1" dirty="0">
                <a:solidFill>
                  <a:srgbClr val="0E4A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75 га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7955280" y="2104034"/>
            <a:ext cx="3154680" cy="3474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1A2C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технические кластеры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502920" y="2651760"/>
            <a:ext cx="5394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B25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Структура полезной площади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502920" y="3200400"/>
            <a:ext cx="164592" cy="292608"/>
          </a:xfrm>
          <a:prstGeom prst="rect">
            <a:avLst/>
          </a:prstGeom>
          <a:solidFill>
            <a:srgbClr val="1560BD"/>
          </a:solidFill>
          <a:ln/>
        </p:spPr>
      </p:sp>
      <p:sp>
        <p:nvSpPr>
          <p:cNvPr id="21" name="Text 19"/>
          <p:cNvSpPr/>
          <p:nvPr/>
        </p:nvSpPr>
        <p:spPr>
          <a:xfrm>
            <a:off x="777240" y="3108960"/>
            <a:ext cx="310896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A2C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Торговый</a:t>
            </a:r>
            <a:endParaRPr lang="en-US" sz="1250" dirty="0"/>
          </a:p>
        </p:txBody>
      </p:sp>
      <p:sp>
        <p:nvSpPr>
          <p:cNvPr id="22" name="Text 20"/>
          <p:cNvSpPr/>
          <p:nvPr/>
        </p:nvSpPr>
        <p:spPr>
          <a:xfrm>
            <a:off x="4069080" y="3108960"/>
            <a:ext cx="146304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50" b="1" dirty="0">
                <a:solidFill>
                  <a:srgbClr val="0E4A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32 га</a:t>
            </a:r>
            <a:endParaRPr lang="en-US" sz="1250" dirty="0"/>
          </a:p>
        </p:txBody>
      </p:sp>
      <p:sp>
        <p:nvSpPr>
          <p:cNvPr id="23" name="Shape 21"/>
          <p:cNvSpPr/>
          <p:nvPr/>
        </p:nvSpPr>
        <p:spPr>
          <a:xfrm>
            <a:off x="502920" y="3822192"/>
            <a:ext cx="164592" cy="292608"/>
          </a:xfrm>
          <a:prstGeom prst="rect">
            <a:avLst/>
          </a:prstGeom>
          <a:solidFill>
            <a:srgbClr val="0E4A94"/>
          </a:solidFill>
          <a:ln/>
        </p:spPr>
      </p:sp>
      <p:sp>
        <p:nvSpPr>
          <p:cNvPr id="24" name="Text 22"/>
          <p:cNvSpPr/>
          <p:nvPr/>
        </p:nvSpPr>
        <p:spPr>
          <a:xfrm>
            <a:off x="777240" y="3730752"/>
            <a:ext cx="310896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A2C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Промышленный</a:t>
            </a:r>
            <a:endParaRPr lang="en-US" sz="1250" dirty="0"/>
          </a:p>
        </p:txBody>
      </p:sp>
      <p:sp>
        <p:nvSpPr>
          <p:cNvPr id="25" name="Text 23"/>
          <p:cNvSpPr/>
          <p:nvPr/>
        </p:nvSpPr>
        <p:spPr>
          <a:xfrm>
            <a:off x="4069080" y="3730752"/>
            <a:ext cx="146304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50" b="1" dirty="0">
                <a:solidFill>
                  <a:srgbClr val="0E4A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63 га</a:t>
            </a:r>
            <a:endParaRPr lang="en-US" sz="1250" dirty="0"/>
          </a:p>
        </p:txBody>
      </p:sp>
      <p:sp>
        <p:nvSpPr>
          <p:cNvPr id="26" name="Shape 24"/>
          <p:cNvSpPr/>
          <p:nvPr/>
        </p:nvSpPr>
        <p:spPr>
          <a:xfrm>
            <a:off x="502920" y="4443984"/>
            <a:ext cx="164592" cy="292608"/>
          </a:xfrm>
          <a:prstGeom prst="rect">
            <a:avLst/>
          </a:prstGeom>
          <a:solidFill>
            <a:srgbClr val="3E8EDE"/>
          </a:solidFill>
          <a:ln/>
        </p:spPr>
      </p:sp>
      <p:sp>
        <p:nvSpPr>
          <p:cNvPr id="27" name="Text 25"/>
          <p:cNvSpPr/>
          <p:nvPr/>
        </p:nvSpPr>
        <p:spPr>
          <a:xfrm>
            <a:off x="777240" y="4352544"/>
            <a:ext cx="310896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A2C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Логистический</a:t>
            </a:r>
            <a:endParaRPr lang="en-US" sz="1250" dirty="0"/>
          </a:p>
        </p:txBody>
      </p:sp>
      <p:sp>
        <p:nvSpPr>
          <p:cNvPr id="28" name="Text 26"/>
          <p:cNvSpPr/>
          <p:nvPr/>
        </p:nvSpPr>
        <p:spPr>
          <a:xfrm>
            <a:off x="4069080" y="4352544"/>
            <a:ext cx="146304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50" b="1" dirty="0">
                <a:solidFill>
                  <a:srgbClr val="0E4A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62 га</a:t>
            </a:r>
            <a:endParaRPr lang="en-US" sz="1250" dirty="0"/>
          </a:p>
        </p:txBody>
      </p:sp>
      <p:sp>
        <p:nvSpPr>
          <p:cNvPr id="29" name="Shape 27"/>
          <p:cNvSpPr/>
          <p:nvPr/>
        </p:nvSpPr>
        <p:spPr>
          <a:xfrm>
            <a:off x="502920" y="5065776"/>
            <a:ext cx="164592" cy="292608"/>
          </a:xfrm>
          <a:prstGeom prst="rect">
            <a:avLst/>
          </a:prstGeom>
          <a:solidFill>
            <a:srgbClr val="6E86A8"/>
          </a:solidFill>
          <a:ln/>
        </p:spPr>
      </p:sp>
      <p:sp>
        <p:nvSpPr>
          <p:cNvPr id="30" name="Text 28"/>
          <p:cNvSpPr/>
          <p:nvPr/>
        </p:nvSpPr>
        <p:spPr>
          <a:xfrm>
            <a:off x="777240" y="4974336"/>
            <a:ext cx="310896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A2C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Административный</a:t>
            </a:r>
            <a:endParaRPr lang="en-US" sz="1250" dirty="0"/>
          </a:p>
        </p:txBody>
      </p:sp>
      <p:sp>
        <p:nvSpPr>
          <p:cNvPr id="31" name="Text 29"/>
          <p:cNvSpPr/>
          <p:nvPr/>
        </p:nvSpPr>
        <p:spPr>
          <a:xfrm>
            <a:off x="4069080" y="4974336"/>
            <a:ext cx="146304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50" b="1" dirty="0">
                <a:solidFill>
                  <a:srgbClr val="0E4A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~4 га</a:t>
            </a:r>
            <a:endParaRPr lang="en-US" sz="1250" dirty="0"/>
          </a:p>
        </p:txBody>
      </p:sp>
      <p:sp>
        <p:nvSpPr>
          <p:cNvPr id="32" name="Shape 30"/>
          <p:cNvSpPr/>
          <p:nvPr/>
        </p:nvSpPr>
        <p:spPr>
          <a:xfrm>
            <a:off x="502920" y="5687568"/>
            <a:ext cx="164592" cy="292608"/>
          </a:xfrm>
          <a:prstGeom prst="rect">
            <a:avLst/>
          </a:prstGeom>
          <a:solidFill>
            <a:srgbClr val="9FB4D6"/>
          </a:solidFill>
          <a:ln/>
        </p:spPr>
      </p:sp>
      <p:sp>
        <p:nvSpPr>
          <p:cNvPr id="33" name="Text 31"/>
          <p:cNvSpPr/>
          <p:nvPr/>
        </p:nvSpPr>
        <p:spPr>
          <a:xfrm>
            <a:off x="777240" y="5596128"/>
            <a:ext cx="310896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A2C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АЗС</a:t>
            </a:r>
            <a:endParaRPr lang="en-US" sz="1250" dirty="0"/>
          </a:p>
        </p:txBody>
      </p:sp>
      <p:sp>
        <p:nvSpPr>
          <p:cNvPr id="34" name="Text 32"/>
          <p:cNvSpPr/>
          <p:nvPr/>
        </p:nvSpPr>
        <p:spPr>
          <a:xfrm>
            <a:off x="4069080" y="5596128"/>
            <a:ext cx="146304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50" b="1" dirty="0">
                <a:solidFill>
                  <a:srgbClr val="0E4A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~1 га</a:t>
            </a:r>
            <a:endParaRPr lang="en-US" sz="1250" dirty="0"/>
          </a:p>
        </p:txBody>
      </p:sp>
      <p:sp>
        <p:nvSpPr>
          <p:cNvPr id="35" name="Shape 33"/>
          <p:cNvSpPr/>
          <p:nvPr/>
        </p:nvSpPr>
        <p:spPr>
          <a:xfrm>
            <a:off x="6263640" y="1600200"/>
            <a:ext cx="5394960" cy="4206240"/>
          </a:xfrm>
          <a:prstGeom prst="roundRect">
            <a:avLst>
              <a:gd name="adj" fmla="val 1739"/>
            </a:avLst>
          </a:prstGeom>
          <a:solidFill>
            <a:srgbClr val="F4F8FD"/>
          </a:solidFill>
          <a:ln/>
          <a:effectLst>
            <a:outerShdw sx="100000" sy="100000" kx="0" ky="0" algn="bl" rotWithShape="0" blurRad="76200" dist="25400" dir="5400000">
              <a:srgbClr val="8FA8C7">
                <a:alpha val="25000"/>
              </a:srgbClr>
            </a:outerShdw>
          </a:effectLst>
        </p:spPr>
      </p:sp>
      <p:sp>
        <p:nvSpPr>
          <p:cNvPr id="36" name="Text 34"/>
          <p:cNvSpPr/>
          <p:nvPr/>
        </p:nvSpPr>
        <p:spPr>
          <a:xfrm>
            <a:off x="6537960" y="1783080"/>
            <a:ext cx="4846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B25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Ключевые функции зон</a:t>
            </a:r>
            <a:endParaRPr lang="en-US" sz="1300" dirty="0"/>
          </a:p>
        </p:txBody>
      </p:sp>
      <p:sp>
        <p:nvSpPr>
          <p:cNvPr id="37" name="Text 35"/>
          <p:cNvSpPr/>
          <p:nvPr/>
        </p:nvSpPr>
        <p:spPr>
          <a:xfrm>
            <a:off x="6537960" y="2194560"/>
            <a:ext cx="4846320" cy="3383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08000"/>
              </a:lnSpc>
              <a:spcAft>
                <a:spcPts val="850"/>
              </a:spcAft>
              <a:buSzPct val="100000"/>
              <a:buChar char="●"/>
            </a:pPr>
            <a:r>
              <a:rPr lang="en-US" sz="1150" dirty="0">
                <a:solidFill>
                  <a:srgbClr val="1A2C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Мелкооптовая и розничная торговля в секционных помещениях</a:t>
            </a:r>
            <a:endParaRPr lang="en-US" sz="1150" dirty="0"/>
          </a:p>
          <a:p>
            <a:pPr marL="177800" indent="-177800">
              <a:lnSpc>
                <a:spcPct val="108000"/>
              </a:lnSpc>
              <a:spcAft>
                <a:spcPts val="850"/>
              </a:spcAft>
              <a:buSzPct val="100000"/>
              <a:buChar char="●"/>
            </a:pPr>
            <a:r>
              <a:rPr lang="en-US" sz="1150" dirty="0">
                <a:solidFill>
                  <a:srgbClr val="1A2C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Промышленное производство класса Light Industrial</a:t>
            </a:r>
            <a:endParaRPr lang="en-US" sz="1150" dirty="0"/>
          </a:p>
          <a:p>
            <a:pPr marL="177800" indent="-177800">
              <a:lnSpc>
                <a:spcPct val="108000"/>
              </a:lnSpc>
              <a:spcAft>
                <a:spcPts val="850"/>
              </a:spcAft>
              <a:buSzPct val="100000"/>
              <a:buChar char="●"/>
            </a:pPr>
            <a:r>
              <a:rPr lang="en-US" sz="1150" dirty="0">
                <a:solidFill>
                  <a:srgbClr val="1A2C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Продажа и аренда подготовленных земельных участков под крупное производство</a:t>
            </a:r>
            <a:endParaRPr lang="en-US" sz="1150" dirty="0"/>
          </a:p>
          <a:p>
            <a:pPr marL="177800" indent="-177800">
              <a:lnSpc>
                <a:spcPct val="108000"/>
              </a:lnSpc>
              <a:spcAft>
                <a:spcPts val="850"/>
              </a:spcAft>
              <a:buSzPct val="100000"/>
              <a:buChar char="●"/>
            </a:pPr>
            <a:r>
              <a:rPr lang="en-US" sz="1150" dirty="0">
                <a:solidFill>
                  <a:srgbClr val="1A2C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Приём, хранение и транспортировка агро- и продовольственной продукции</a:t>
            </a:r>
            <a:endParaRPr lang="en-US" sz="1150" dirty="0"/>
          </a:p>
          <a:p>
            <a:pPr marL="177800" indent="-177800">
              <a:lnSpc>
                <a:spcPct val="108000"/>
              </a:lnSpc>
              <a:spcAft>
                <a:spcPts val="850"/>
              </a:spcAft>
              <a:buSzPct val="100000"/>
              <a:buChar char="●"/>
            </a:pPr>
            <a:r>
              <a:rPr lang="en-US" sz="1150" dirty="0">
                <a:solidFill>
                  <a:srgbClr val="1A2C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Временное (до 180 дней) и длительное (до 3 лет) хранение грузов в таможенном режиме</a:t>
            </a:r>
            <a:endParaRPr lang="en-US" sz="1150" dirty="0"/>
          </a:p>
          <a:p>
            <a:pPr marL="177800" indent="-177800">
              <a:lnSpc>
                <a:spcPct val="108000"/>
              </a:lnSpc>
              <a:spcAft>
                <a:spcPts val="850"/>
              </a:spcAft>
              <a:buSzPct val="100000"/>
              <a:buChar char="●"/>
            </a:pPr>
            <a:r>
              <a:rPr lang="en-US" sz="1150" dirty="0">
                <a:solidFill>
                  <a:srgbClr val="1A2C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Размещение офисов компаний-резидентов, питание и проживание рабочих</a:t>
            </a:r>
            <a:endParaRPr lang="en-US" sz="11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314432" y="457200"/>
            <a:ext cx="54864" cy="91440"/>
          </a:xfrm>
          <a:prstGeom prst="rect">
            <a:avLst/>
          </a:prstGeom>
          <a:solidFill>
            <a:srgbClr val="0E4A94"/>
          </a:solidFill>
          <a:ln/>
        </p:spPr>
      </p:sp>
      <p:sp>
        <p:nvSpPr>
          <p:cNvPr id="3" name="Shape 1"/>
          <p:cNvSpPr/>
          <p:nvPr/>
        </p:nvSpPr>
        <p:spPr>
          <a:xfrm>
            <a:off x="10405872" y="402336"/>
            <a:ext cx="54864" cy="146304"/>
          </a:xfrm>
          <a:prstGeom prst="rect">
            <a:avLst/>
          </a:prstGeom>
          <a:solidFill>
            <a:srgbClr val="0E4A94"/>
          </a:solidFill>
          <a:ln/>
        </p:spPr>
      </p:sp>
      <p:sp>
        <p:nvSpPr>
          <p:cNvPr id="4" name="Shape 2"/>
          <p:cNvSpPr/>
          <p:nvPr/>
        </p:nvSpPr>
        <p:spPr>
          <a:xfrm>
            <a:off x="10497312" y="347472"/>
            <a:ext cx="54864" cy="201168"/>
          </a:xfrm>
          <a:prstGeom prst="rect">
            <a:avLst/>
          </a:prstGeom>
          <a:solidFill>
            <a:srgbClr val="0E4A94"/>
          </a:solidFill>
          <a:ln/>
        </p:spPr>
      </p:sp>
      <p:sp>
        <p:nvSpPr>
          <p:cNvPr id="5" name="Shape 3"/>
          <p:cNvSpPr/>
          <p:nvPr/>
        </p:nvSpPr>
        <p:spPr>
          <a:xfrm>
            <a:off x="10588752" y="292608"/>
            <a:ext cx="54864" cy="256032"/>
          </a:xfrm>
          <a:prstGeom prst="rect">
            <a:avLst/>
          </a:prstGeom>
          <a:solidFill>
            <a:srgbClr val="0E4A94"/>
          </a:solidFill>
          <a:ln/>
        </p:spPr>
      </p:sp>
      <p:sp>
        <p:nvSpPr>
          <p:cNvPr id="6" name="Text 4"/>
          <p:cNvSpPr/>
          <p:nvPr/>
        </p:nvSpPr>
        <p:spPr>
          <a:xfrm>
            <a:off x="10753344" y="265176"/>
            <a:ext cx="1371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900" b="1" dirty="0">
                <a:solidFill>
                  <a:srgbClr val="0B25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TAU INVEST</a:t>
            </a:r>
            <a:endParaRPr lang="en-US" sz="900" dirty="0"/>
          </a:p>
          <a:p>
            <a:pPr indent="0" marL="0">
              <a:lnSpc>
                <a:spcPct val="95000"/>
              </a:lnSpc>
              <a:buNone/>
            </a:pPr>
            <a:r>
              <a:rPr lang="en-US" sz="900" spc="100" kern="0" dirty="0">
                <a:solidFill>
                  <a:srgbClr val="0B25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SOLUTIONS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548872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A6B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502920" y="16459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1560B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ОБЪЕКТЫ НЕДВИЖИМОСТИ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02920" y="384048"/>
            <a:ext cx="896112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2500" b="1" dirty="0">
                <a:solidFill>
                  <a:srgbClr val="0B25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Наполнение зон формируется из объектов недвижимости</a:t>
            </a:r>
            <a:endParaRPr lang="en-US" sz="25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2500" b="1" dirty="0">
                <a:solidFill>
                  <a:srgbClr val="0B25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четырёх типов под потребности резидентов</a:t>
            </a:r>
            <a:endParaRPr lang="en-US" sz="2500" dirty="0"/>
          </a:p>
        </p:txBody>
      </p:sp>
      <p:sp>
        <p:nvSpPr>
          <p:cNvPr id="10" name="Shape 8"/>
          <p:cNvSpPr/>
          <p:nvPr/>
        </p:nvSpPr>
        <p:spPr>
          <a:xfrm>
            <a:off x="502920" y="1691640"/>
            <a:ext cx="2606040" cy="3566160"/>
          </a:xfrm>
          <a:prstGeom prst="roundRect">
            <a:avLst>
              <a:gd name="adj" fmla="val 2807"/>
            </a:avLst>
          </a:prstGeom>
          <a:solidFill>
            <a:srgbClr val="F4F8FD"/>
          </a:solidFill>
          <a:ln/>
          <a:effectLst>
            <a:outerShdw sx="100000" sy="100000" kx="0" ky="0" algn="bl" rotWithShape="0" blurRad="76200" dist="25400" dir="5400000">
              <a:srgbClr val="8FA8C7">
                <a:alpha val="25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1531620" y="1920240"/>
            <a:ext cx="548640" cy="548640"/>
          </a:xfrm>
          <a:prstGeom prst="ellipse">
            <a:avLst/>
          </a:prstGeom>
          <a:solidFill>
            <a:srgbClr val="0E4A94"/>
          </a:solidFill>
          <a:ln/>
        </p:spPr>
      </p:sp>
      <p:sp>
        <p:nvSpPr>
          <p:cNvPr id="12" name="Text 10"/>
          <p:cNvSpPr/>
          <p:nvPr/>
        </p:nvSpPr>
        <p:spPr>
          <a:xfrm>
            <a:off x="1531620" y="192024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▢</a:t>
            </a:r>
            <a:endParaRPr lang="en-US" sz="1650" dirty="0"/>
          </a:p>
        </p:txBody>
      </p:sp>
      <p:sp>
        <p:nvSpPr>
          <p:cNvPr id="13" name="Text 11"/>
          <p:cNvSpPr/>
          <p:nvPr/>
        </p:nvSpPr>
        <p:spPr>
          <a:xfrm>
            <a:off x="667512" y="2651760"/>
            <a:ext cx="2276856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0B25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Секционное крытое</a:t>
            </a:r>
            <a:endParaRPr lang="en-US" sz="1250" dirty="0"/>
          </a:p>
          <a:p>
            <a:pPr algn="ctr" indent="0" marL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0B25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капитальное здание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685800" y="3383280"/>
            <a:ext cx="2240280" cy="1783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5A6B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Торгово-складские и производственно-складские павильоны, Big Box класса А (высота потолков от 6 до 12,5 м)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3337560" y="1691640"/>
            <a:ext cx="2606040" cy="3566160"/>
          </a:xfrm>
          <a:prstGeom prst="roundRect">
            <a:avLst>
              <a:gd name="adj" fmla="val 2807"/>
            </a:avLst>
          </a:prstGeom>
          <a:solidFill>
            <a:srgbClr val="F4F8FD"/>
          </a:solidFill>
          <a:ln/>
          <a:effectLst>
            <a:outerShdw sx="100000" sy="100000" kx="0" ky="0" algn="bl" rotWithShape="0" blurRad="76200" dist="25400" dir="5400000">
              <a:srgbClr val="8FA8C7">
                <a:alpha val="25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4366260" y="1920240"/>
            <a:ext cx="548640" cy="548640"/>
          </a:xfrm>
          <a:prstGeom prst="ellipse">
            <a:avLst/>
          </a:prstGeom>
          <a:solidFill>
            <a:srgbClr val="0E4A94"/>
          </a:solidFill>
          <a:ln/>
        </p:spPr>
      </p:sp>
      <p:sp>
        <p:nvSpPr>
          <p:cNvPr id="17" name="Text 15"/>
          <p:cNvSpPr/>
          <p:nvPr/>
        </p:nvSpPr>
        <p:spPr>
          <a:xfrm>
            <a:off x="4366260" y="192024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▢</a:t>
            </a:r>
            <a:endParaRPr lang="en-US" sz="1650" dirty="0"/>
          </a:p>
        </p:txBody>
      </p:sp>
      <p:sp>
        <p:nvSpPr>
          <p:cNvPr id="18" name="Text 16"/>
          <p:cNvSpPr/>
          <p:nvPr/>
        </p:nvSpPr>
        <p:spPr>
          <a:xfrm>
            <a:off x="3502152" y="2651760"/>
            <a:ext cx="2276856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0B25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Крытое капитальное</a:t>
            </a:r>
            <a:endParaRPr lang="en-US" sz="1250" dirty="0"/>
          </a:p>
          <a:p>
            <a:pPr algn="ctr" indent="0" marL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0B25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здание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3520440" y="3383280"/>
            <a:ext cx="2240280" cy="1783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5A6B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Таможенный пост, офисный комплекс, гостиница / хостел для рабочих и посетителей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6172200" y="1691640"/>
            <a:ext cx="2606040" cy="3566160"/>
          </a:xfrm>
          <a:prstGeom prst="roundRect">
            <a:avLst>
              <a:gd name="adj" fmla="val 2807"/>
            </a:avLst>
          </a:prstGeom>
          <a:solidFill>
            <a:srgbClr val="F4F8FD"/>
          </a:solidFill>
          <a:ln/>
          <a:effectLst>
            <a:outerShdw sx="100000" sy="100000" kx="0" ky="0" algn="bl" rotWithShape="0" blurRad="76200" dist="25400" dir="5400000">
              <a:srgbClr val="8FA8C7">
                <a:alpha val="25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7200900" y="1920240"/>
            <a:ext cx="548640" cy="548640"/>
          </a:xfrm>
          <a:prstGeom prst="ellipse">
            <a:avLst/>
          </a:prstGeom>
          <a:solidFill>
            <a:srgbClr val="0E4A94"/>
          </a:solidFill>
          <a:ln/>
        </p:spPr>
      </p:sp>
      <p:sp>
        <p:nvSpPr>
          <p:cNvPr id="22" name="Text 20"/>
          <p:cNvSpPr/>
          <p:nvPr/>
        </p:nvSpPr>
        <p:spPr>
          <a:xfrm>
            <a:off x="7200900" y="192024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▢</a:t>
            </a:r>
            <a:endParaRPr lang="en-US" sz="1650" dirty="0"/>
          </a:p>
        </p:txBody>
      </p:sp>
      <p:sp>
        <p:nvSpPr>
          <p:cNvPr id="23" name="Text 21"/>
          <p:cNvSpPr/>
          <p:nvPr/>
        </p:nvSpPr>
        <p:spPr>
          <a:xfrm>
            <a:off x="6336792" y="2651760"/>
            <a:ext cx="2276856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0B25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Открытая площадка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6355080" y="3383280"/>
            <a:ext cx="2240280" cy="1783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5A6B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Площадки для торговли с транспортных средств, открытого хранения и парковки грузового транспорта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9006840" y="1691640"/>
            <a:ext cx="2606040" cy="3566160"/>
          </a:xfrm>
          <a:prstGeom prst="roundRect">
            <a:avLst>
              <a:gd name="adj" fmla="val 2807"/>
            </a:avLst>
          </a:prstGeom>
          <a:solidFill>
            <a:srgbClr val="F4F8FD"/>
          </a:solidFill>
          <a:ln/>
          <a:effectLst>
            <a:outerShdw sx="100000" sy="100000" kx="0" ky="0" algn="bl" rotWithShape="0" blurRad="76200" dist="25400" dir="5400000">
              <a:srgbClr val="8FA8C7">
                <a:alpha val="25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10035540" y="1920240"/>
            <a:ext cx="548640" cy="548640"/>
          </a:xfrm>
          <a:prstGeom prst="ellipse">
            <a:avLst/>
          </a:prstGeom>
          <a:solidFill>
            <a:srgbClr val="0E4A94"/>
          </a:solidFill>
          <a:ln/>
        </p:spPr>
      </p:sp>
      <p:sp>
        <p:nvSpPr>
          <p:cNvPr id="27" name="Text 25"/>
          <p:cNvSpPr/>
          <p:nvPr/>
        </p:nvSpPr>
        <p:spPr>
          <a:xfrm>
            <a:off x="10035540" y="192024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▢</a:t>
            </a:r>
            <a:endParaRPr lang="en-US" sz="1650" dirty="0"/>
          </a:p>
        </p:txBody>
      </p:sp>
      <p:sp>
        <p:nvSpPr>
          <p:cNvPr id="28" name="Text 26"/>
          <p:cNvSpPr/>
          <p:nvPr/>
        </p:nvSpPr>
        <p:spPr>
          <a:xfrm>
            <a:off x="9171432" y="2651760"/>
            <a:ext cx="2276856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0B25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Подготовленный</a:t>
            </a:r>
            <a:endParaRPr lang="en-US" sz="1250" dirty="0"/>
          </a:p>
          <a:p>
            <a:pPr algn="ctr" indent="0" marL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0B25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земельный участок</a:t>
            </a:r>
            <a:endParaRPr lang="en-US" sz="1250" dirty="0"/>
          </a:p>
        </p:txBody>
      </p:sp>
      <p:sp>
        <p:nvSpPr>
          <p:cNvPr id="29" name="Text 27"/>
          <p:cNvSpPr/>
          <p:nvPr/>
        </p:nvSpPr>
        <p:spPr>
          <a:xfrm>
            <a:off x="9189720" y="3383280"/>
            <a:ext cx="2240280" cy="1783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5A6B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Участки от 0,5 до 4 га под аренду или продажу с инженерной и геодезической подготовкой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314432" y="457200"/>
            <a:ext cx="54864" cy="91440"/>
          </a:xfrm>
          <a:prstGeom prst="rect">
            <a:avLst/>
          </a:prstGeom>
          <a:solidFill>
            <a:srgbClr val="0E4A94"/>
          </a:solidFill>
          <a:ln/>
        </p:spPr>
      </p:sp>
      <p:sp>
        <p:nvSpPr>
          <p:cNvPr id="3" name="Shape 1"/>
          <p:cNvSpPr/>
          <p:nvPr/>
        </p:nvSpPr>
        <p:spPr>
          <a:xfrm>
            <a:off x="10405872" y="402336"/>
            <a:ext cx="54864" cy="146304"/>
          </a:xfrm>
          <a:prstGeom prst="rect">
            <a:avLst/>
          </a:prstGeom>
          <a:solidFill>
            <a:srgbClr val="0E4A94"/>
          </a:solidFill>
          <a:ln/>
        </p:spPr>
      </p:sp>
      <p:sp>
        <p:nvSpPr>
          <p:cNvPr id="4" name="Shape 2"/>
          <p:cNvSpPr/>
          <p:nvPr/>
        </p:nvSpPr>
        <p:spPr>
          <a:xfrm>
            <a:off x="10497312" y="347472"/>
            <a:ext cx="54864" cy="201168"/>
          </a:xfrm>
          <a:prstGeom prst="rect">
            <a:avLst/>
          </a:prstGeom>
          <a:solidFill>
            <a:srgbClr val="0E4A94"/>
          </a:solidFill>
          <a:ln/>
        </p:spPr>
      </p:sp>
      <p:sp>
        <p:nvSpPr>
          <p:cNvPr id="5" name="Shape 3"/>
          <p:cNvSpPr/>
          <p:nvPr/>
        </p:nvSpPr>
        <p:spPr>
          <a:xfrm>
            <a:off x="10588752" y="292608"/>
            <a:ext cx="54864" cy="256032"/>
          </a:xfrm>
          <a:prstGeom prst="rect">
            <a:avLst/>
          </a:prstGeom>
          <a:solidFill>
            <a:srgbClr val="0E4A94"/>
          </a:solidFill>
          <a:ln/>
        </p:spPr>
      </p:sp>
      <p:sp>
        <p:nvSpPr>
          <p:cNvPr id="6" name="Text 4"/>
          <p:cNvSpPr/>
          <p:nvPr/>
        </p:nvSpPr>
        <p:spPr>
          <a:xfrm>
            <a:off x="10753344" y="265176"/>
            <a:ext cx="1371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900" b="1" dirty="0">
                <a:solidFill>
                  <a:srgbClr val="0B25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TAU INVEST</a:t>
            </a:r>
            <a:endParaRPr lang="en-US" sz="900" dirty="0"/>
          </a:p>
          <a:p>
            <a:pPr indent="0" marL="0">
              <a:lnSpc>
                <a:spcPct val="95000"/>
              </a:lnSpc>
              <a:buNone/>
            </a:pPr>
            <a:r>
              <a:rPr lang="en-US" sz="900" spc="100" kern="0" dirty="0">
                <a:solidFill>
                  <a:srgbClr val="0B25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SOLUTIONS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548872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A6B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502920" y="16459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1560B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ИНЖЕНЕРНАЯ ИНФРАСТРУКТУРА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02920" y="384048"/>
            <a:ext cx="896112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2500" b="1" dirty="0">
                <a:solidFill>
                  <a:srgbClr val="0B25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Проект обеспечен полным циклом инженерных сетей</a:t>
            </a:r>
            <a:endParaRPr lang="en-US" sz="25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2500" b="1" dirty="0">
                <a:solidFill>
                  <a:srgbClr val="0B25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 минимальной инфраструктурной мощностью</a:t>
            </a:r>
            <a:endParaRPr lang="en-US" sz="2500" dirty="0"/>
          </a:p>
        </p:txBody>
      </p:sp>
      <p:sp>
        <p:nvSpPr>
          <p:cNvPr id="10" name="Shape 8"/>
          <p:cNvSpPr/>
          <p:nvPr/>
        </p:nvSpPr>
        <p:spPr>
          <a:xfrm>
            <a:off x="502920" y="1691640"/>
            <a:ext cx="3520440" cy="1234440"/>
          </a:xfrm>
          <a:prstGeom prst="roundRect">
            <a:avLst>
              <a:gd name="adj" fmla="val 5926"/>
            </a:avLst>
          </a:prstGeom>
          <a:solidFill>
            <a:srgbClr val="F4F8FD"/>
          </a:solidFill>
          <a:ln/>
          <a:effectLst>
            <a:outerShdw sx="100000" sy="100000" kx="0" ky="0" algn="bl" rotWithShape="0" blurRad="76200" dist="25400" dir="5400000">
              <a:srgbClr val="8FA8C7">
                <a:alpha val="25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640080" y="1801368"/>
            <a:ext cx="3246120" cy="61722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1900" b="1" dirty="0">
                <a:solidFill>
                  <a:srgbClr val="0E4A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30,5 МВт</a:t>
            </a:r>
            <a:endParaRPr lang="en-US" sz="1900" dirty="0"/>
          </a:p>
        </p:txBody>
      </p:sp>
      <p:sp>
        <p:nvSpPr>
          <p:cNvPr id="12" name="Text 10"/>
          <p:cNvSpPr/>
          <p:nvPr/>
        </p:nvSpPr>
        <p:spPr>
          <a:xfrm>
            <a:off x="640080" y="2407615"/>
            <a:ext cx="3246120" cy="4937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1A2C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Электрическая мощность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4279392" y="1691640"/>
            <a:ext cx="3520440" cy="1234440"/>
          </a:xfrm>
          <a:prstGeom prst="roundRect">
            <a:avLst>
              <a:gd name="adj" fmla="val 5926"/>
            </a:avLst>
          </a:prstGeom>
          <a:solidFill>
            <a:srgbClr val="F4F8FD"/>
          </a:solidFill>
          <a:ln/>
          <a:effectLst>
            <a:outerShdw sx="100000" sy="100000" kx="0" ky="0" algn="bl" rotWithShape="0" blurRad="76200" dist="25400" dir="5400000">
              <a:srgbClr val="8FA8C7">
                <a:alpha val="25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416552" y="1801368"/>
            <a:ext cx="3246120" cy="61722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1900" b="1" dirty="0">
                <a:solidFill>
                  <a:srgbClr val="0E4A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18 656 м³/ч</a:t>
            </a:r>
            <a:endParaRPr lang="en-US" sz="1900" dirty="0"/>
          </a:p>
        </p:txBody>
      </p:sp>
      <p:sp>
        <p:nvSpPr>
          <p:cNvPr id="15" name="Text 13"/>
          <p:cNvSpPr/>
          <p:nvPr/>
        </p:nvSpPr>
        <p:spPr>
          <a:xfrm>
            <a:off x="4416552" y="2407615"/>
            <a:ext cx="3246120" cy="4937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1A2C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Газоснабжение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8055864" y="1691640"/>
            <a:ext cx="3520440" cy="1234440"/>
          </a:xfrm>
          <a:prstGeom prst="roundRect">
            <a:avLst>
              <a:gd name="adj" fmla="val 5926"/>
            </a:avLst>
          </a:prstGeom>
          <a:solidFill>
            <a:srgbClr val="F4F8FD"/>
          </a:solidFill>
          <a:ln/>
          <a:effectLst>
            <a:outerShdw sx="100000" sy="100000" kx="0" ky="0" algn="bl" rotWithShape="0" blurRad="76200" dist="25400" dir="5400000">
              <a:srgbClr val="8FA8C7">
                <a:alpha val="25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8193024" y="1801368"/>
            <a:ext cx="3246120" cy="61722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1900" b="1" dirty="0">
                <a:solidFill>
                  <a:srgbClr val="0E4A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894 м³/сут</a:t>
            </a:r>
            <a:endParaRPr lang="en-US" sz="1900" dirty="0"/>
          </a:p>
        </p:txBody>
      </p:sp>
      <p:sp>
        <p:nvSpPr>
          <p:cNvPr id="18" name="Text 16"/>
          <p:cNvSpPr/>
          <p:nvPr/>
        </p:nvSpPr>
        <p:spPr>
          <a:xfrm>
            <a:off x="8193024" y="2407615"/>
            <a:ext cx="3246120" cy="4937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1A2C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Водоснабжение хоз-питьевое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502920" y="3154680"/>
            <a:ext cx="3520440" cy="1234440"/>
          </a:xfrm>
          <a:prstGeom prst="roundRect">
            <a:avLst>
              <a:gd name="adj" fmla="val 5926"/>
            </a:avLst>
          </a:prstGeom>
          <a:solidFill>
            <a:srgbClr val="F4F8FD"/>
          </a:solidFill>
          <a:ln/>
          <a:effectLst>
            <a:outerShdw sx="100000" sy="100000" kx="0" ky="0" algn="bl" rotWithShape="0" blurRad="76200" dist="25400" dir="5400000">
              <a:srgbClr val="8FA8C7">
                <a:alpha val="25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640080" y="3264408"/>
            <a:ext cx="3246120" cy="61722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1900" b="1" dirty="0">
                <a:solidFill>
                  <a:srgbClr val="0E4A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2 989 м³/сут</a:t>
            </a:r>
            <a:endParaRPr lang="en-US" sz="1900" dirty="0"/>
          </a:p>
        </p:txBody>
      </p:sp>
      <p:sp>
        <p:nvSpPr>
          <p:cNvPr id="21" name="Text 19"/>
          <p:cNvSpPr/>
          <p:nvPr/>
        </p:nvSpPr>
        <p:spPr>
          <a:xfrm>
            <a:off x="640080" y="3870655"/>
            <a:ext cx="3246120" cy="4937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1A2C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Водоснабжение тех. нужды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4279392" y="3154680"/>
            <a:ext cx="3520440" cy="1234440"/>
          </a:xfrm>
          <a:prstGeom prst="roundRect">
            <a:avLst>
              <a:gd name="adj" fmla="val 5926"/>
            </a:avLst>
          </a:prstGeom>
          <a:solidFill>
            <a:srgbClr val="F4F8FD"/>
          </a:solidFill>
          <a:ln/>
          <a:effectLst>
            <a:outerShdw sx="100000" sy="100000" kx="0" ky="0" algn="bl" rotWithShape="0" blurRad="76200" dist="25400" dir="5400000">
              <a:srgbClr val="8FA8C7">
                <a:alpha val="25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4416552" y="3264408"/>
            <a:ext cx="3246120" cy="61722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1900" b="1" dirty="0">
                <a:solidFill>
                  <a:srgbClr val="0E4A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2 093 м³/сут</a:t>
            </a:r>
            <a:endParaRPr lang="en-US" sz="1900" dirty="0"/>
          </a:p>
        </p:txBody>
      </p:sp>
      <p:sp>
        <p:nvSpPr>
          <p:cNvPr id="24" name="Text 22"/>
          <p:cNvSpPr/>
          <p:nvPr/>
        </p:nvSpPr>
        <p:spPr>
          <a:xfrm>
            <a:off x="4416552" y="3870655"/>
            <a:ext cx="3246120" cy="4937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1A2C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Канализация хоз. бытовая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8055864" y="3154680"/>
            <a:ext cx="3520440" cy="1234440"/>
          </a:xfrm>
          <a:prstGeom prst="roundRect">
            <a:avLst>
              <a:gd name="adj" fmla="val 5926"/>
            </a:avLst>
          </a:prstGeom>
          <a:solidFill>
            <a:srgbClr val="F4F8FD"/>
          </a:solidFill>
          <a:ln/>
          <a:effectLst>
            <a:outerShdw sx="100000" sy="100000" kx="0" ky="0" algn="bl" rotWithShape="0" blurRad="76200" dist="25400" dir="5400000">
              <a:srgbClr val="8FA8C7">
                <a:alpha val="25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8193024" y="3264408"/>
            <a:ext cx="3246120" cy="61722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1900" b="1" dirty="0">
                <a:solidFill>
                  <a:srgbClr val="0E4A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2 719 м³/сут</a:t>
            </a:r>
            <a:endParaRPr lang="en-US" sz="1900" dirty="0"/>
          </a:p>
        </p:txBody>
      </p:sp>
      <p:sp>
        <p:nvSpPr>
          <p:cNvPr id="27" name="Text 25"/>
          <p:cNvSpPr/>
          <p:nvPr/>
        </p:nvSpPr>
        <p:spPr>
          <a:xfrm>
            <a:off x="8193024" y="3870655"/>
            <a:ext cx="3246120" cy="4937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1A2C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Канализация ливневая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502920" y="4754880"/>
            <a:ext cx="11183112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50" i="1" dirty="0">
                <a:solidFill>
                  <a:srgbClr val="5A6B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Также предусмотрены: пожарное депо на территории объекта (до 3 пожарных машин), локальный водозаборный узел (3 артезианские скважины), локальные очистные сооружения хозяйственно-бытовых и ливневых стоков, распределительные и трансформаторные подстанции, слаботочные сети (контроль доступа, видеонаблюдение, связь).</a:t>
            </a:r>
            <a:endParaRPr lang="en-US" sz="11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2026-07-22T11:37:54Z</dcterms:created>
  <dcterms:modified xsi:type="dcterms:W3CDTF">2026-07-22T11:37:54Z</dcterms:modified>
</cp:coreProperties>
</file>