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D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2D4E"/>
          </a:solidFill>
          <a:ln/>
        </p:spPr>
      </p:sp>
      <p:sp>
        <p:nvSpPr>
          <p:cNvPr id="3" name="Shape 1"/>
          <p:cNvSpPr/>
          <p:nvPr/>
        </p:nvSpPr>
        <p:spPr>
          <a:xfrm>
            <a:off x="8961120" y="-2011680"/>
            <a:ext cx="6400800" cy="6400800"/>
          </a:xfrm>
          <a:prstGeom prst="ellipse">
            <a:avLst/>
          </a:prstGeom>
          <a:solidFill>
            <a:srgbClr val="0D3A64"/>
          </a:solidFill>
          <a:ln/>
        </p:spPr>
      </p:sp>
      <p:sp>
        <p:nvSpPr>
          <p:cNvPr id="4" name="Shape 2"/>
          <p:cNvSpPr/>
          <p:nvPr/>
        </p:nvSpPr>
        <p:spPr>
          <a:xfrm>
            <a:off x="10607040" y="4206240"/>
            <a:ext cx="3840480" cy="3840480"/>
          </a:xfrm>
          <a:prstGeom prst="ellipse">
            <a:avLst/>
          </a:prstGeom>
          <a:solidFill>
            <a:srgbClr val="0F4270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45720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spc="200" kern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TAU </a:t>
            </a:r>
            <a:pPr indent="0" marL="0">
              <a:buNone/>
            </a:pPr>
            <a:r>
              <a:rPr lang="en-US" sz="2200" b="1" spc="200" kern="0" dirty="0">
                <a:solidFill>
                  <a:srgbClr val="5FB4E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</a:t>
            </a:r>
            <a:pPr indent="0" marL="0">
              <a:buNone/>
            </a:pPr>
            <a:r>
              <a:rPr lang="en-US" sz="2200" b="1" spc="200" kern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SOLUTIONS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658368" y="9144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spc="250" kern="0" dirty="0">
                <a:solidFill>
                  <a:srgbClr val="9F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ПРЕДСТАВЛЯЕТ ИНВЕСТИЦИОННУЮ ВОЗМОЖНОСТЬ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640080" y="233172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spc="200" kern="0" dirty="0">
                <a:solidFill>
                  <a:srgbClr val="5FB4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СПЕЦИАЛЬНАЯ ЭКОНОМИЧЕСКАЯ ЗОНА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94360" y="2743200"/>
            <a:ext cx="10058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СЭЗ «МОРПОРТ АКТАУ»</a:t>
            </a:r>
            <a:endParaRPr lang="en-US" sz="5400" dirty="0"/>
          </a:p>
        </p:txBody>
      </p:sp>
      <p:sp>
        <p:nvSpPr>
          <p:cNvPr id="9" name="Text 7"/>
          <p:cNvSpPr/>
          <p:nvPr/>
        </p:nvSpPr>
        <p:spPr>
          <a:xfrm>
            <a:off x="640080" y="3703320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C7D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Морские ворота Казахстана на Каспии — территория готовой инфраструктуры и нулевого налогообложения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40080" y="4434840"/>
            <a:ext cx="2606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10 384,1178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2606040" y="4736592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FB4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40080" y="5074920"/>
            <a:ext cx="2331720" cy="0"/>
          </a:xfrm>
          <a:prstGeom prst="line">
            <a:avLst/>
          </a:prstGeom>
          <a:noFill/>
          <a:ln w="12700">
            <a:solidFill>
              <a:srgbClr val="1E548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5138928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F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территория СЭЗ (17 субзон)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355848" y="4434840"/>
            <a:ext cx="2606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0%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5321808" y="4736592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FB4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355848" y="5074920"/>
            <a:ext cx="2331720" cy="0"/>
          </a:xfrm>
          <a:prstGeom prst="line">
            <a:avLst/>
          </a:prstGeom>
          <a:noFill/>
          <a:ln w="12700">
            <a:solidFill>
              <a:srgbClr val="1E548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55848" y="5138928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F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КПН, имущество, НДС, пошлины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071616" y="4434840"/>
            <a:ext cx="2606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46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8037576" y="4736592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FB4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071616" y="5074920"/>
            <a:ext cx="2331720" cy="0"/>
          </a:xfrm>
          <a:prstGeom prst="line">
            <a:avLst/>
          </a:prstGeom>
          <a:noFill/>
          <a:ln w="12700">
            <a:solidFill>
              <a:srgbClr val="1E548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071616" y="5138928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F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приоритетных видов деятельности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8787384" y="4434840"/>
            <a:ext cx="2606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2003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10753344" y="4736592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5FB4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8787384" y="5074920"/>
            <a:ext cx="2331720" cy="0"/>
          </a:xfrm>
          <a:prstGeom prst="line">
            <a:avLst/>
          </a:prstGeom>
          <a:noFill/>
          <a:ln w="12700">
            <a:solidFill>
              <a:srgbClr val="1E548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787384" y="5138928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F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год создания СЭЗ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640080" y="5870448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8FB2C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СЭЗ «Морпорт Актау» расположена на территории морского торгового порта Актау и промышленной зоны Мангистауской области. Действует до 31 декабря 2052 года — режим создан для развития портовой, промышленной и туристической инфраструктуры западного Казахстана на Каспийском море.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10195560" y="555132"/>
            <a:ext cx="137105" cy="228509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28" name="Shape 26"/>
          <p:cNvSpPr/>
          <p:nvPr/>
        </p:nvSpPr>
        <p:spPr>
          <a:xfrm>
            <a:off x="10293492" y="457200"/>
            <a:ext cx="150163" cy="326441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29" name="Shape 27"/>
          <p:cNvSpPr/>
          <p:nvPr/>
        </p:nvSpPr>
        <p:spPr>
          <a:xfrm>
            <a:off x="10404482" y="529017"/>
            <a:ext cx="130576" cy="254624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30" name="Text 28"/>
          <p:cNvSpPr/>
          <p:nvPr/>
        </p:nvSpPr>
        <p:spPr>
          <a:xfrm>
            <a:off x="10580760" y="438912"/>
            <a:ext cx="2208276" cy="2304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65" b="1" spc="120" kern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TAU INVEST</a:t>
            </a:r>
            <a:endParaRPr lang="en-US" sz="1365" dirty="0"/>
          </a:p>
        </p:txBody>
      </p:sp>
      <p:sp>
        <p:nvSpPr>
          <p:cNvPr id="31" name="Text 29"/>
          <p:cNvSpPr/>
          <p:nvPr/>
        </p:nvSpPr>
        <p:spPr>
          <a:xfrm>
            <a:off x="10580760" y="649224"/>
            <a:ext cx="2304288" cy="1728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819" spc="160" kern="0" dirty="0">
                <a:solidFill>
                  <a:srgbClr val="CBD9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O L U T I O N S</a:t>
            </a:r>
            <a:endParaRPr lang="en-US" sz="819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2D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86800" y="-2286000"/>
            <a:ext cx="6400800" cy="6400800"/>
          </a:xfrm>
          <a:prstGeom prst="ellipse">
            <a:avLst/>
          </a:prstGeom>
          <a:solidFill>
            <a:srgbClr val="0D3A64"/>
          </a:solidFill>
          <a:ln/>
        </p:spPr>
      </p:sp>
      <p:sp>
        <p:nvSpPr>
          <p:cNvPr id="3" name="Shape 1"/>
          <p:cNvSpPr/>
          <p:nvPr/>
        </p:nvSpPr>
        <p:spPr>
          <a:xfrm>
            <a:off x="-2011680" y="3840480"/>
            <a:ext cx="4572000" cy="4572000"/>
          </a:xfrm>
          <a:prstGeom prst="ellipse">
            <a:avLst/>
          </a:prstGeom>
          <a:solidFill>
            <a:srgbClr val="0F4270"/>
          </a:solidFill>
          <a:ln/>
        </p:spPr>
      </p:sp>
      <p:sp>
        <p:nvSpPr>
          <p:cNvPr id="4" name="Shape 2"/>
          <p:cNvSpPr/>
          <p:nvPr/>
        </p:nvSpPr>
        <p:spPr>
          <a:xfrm>
            <a:off x="10195560" y="536478"/>
            <a:ext cx="110990" cy="184983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5" name="Shape 3"/>
          <p:cNvSpPr/>
          <p:nvPr/>
        </p:nvSpPr>
        <p:spPr>
          <a:xfrm>
            <a:off x="10274838" y="457200"/>
            <a:ext cx="121560" cy="264262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6" name="Shape 4"/>
          <p:cNvSpPr/>
          <p:nvPr/>
        </p:nvSpPr>
        <p:spPr>
          <a:xfrm>
            <a:off x="10364687" y="515338"/>
            <a:ext cx="105705" cy="206124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7" name="Text 5"/>
          <p:cNvSpPr/>
          <p:nvPr/>
        </p:nvSpPr>
        <p:spPr>
          <a:xfrm>
            <a:off x="10507389" y="438912"/>
            <a:ext cx="1787652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5" b="1" spc="120" kern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TAU INVEST</a:t>
            </a:r>
            <a:endParaRPr lang="en-US" sz="1105" dirty="0"/>
          </a:p>
        </p:txBody>
      </p:sp>
      <p:sp>
        <p:nvSpPr>
          <p:cNvPr id="8" name="Text 6"/>
          <p:cNvSpPr/>
          <p:nvPr/>
        </p:nvSpPr>
        <p:spPr>
          <a:xfrm>
            <a:off x="10507389" y="612648"/>
            <a:ext cx="1865376" cy="139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63" spc="160" kern="0" dirty="0">
                <a:solidFill>
                  <a:srgbClr val="CBD9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O L U T I O N S</a:t>
            </a:r>
            <a:endParaRPr lang="en-US" sz="663" dirty="0"/>
          </a:p>
        </p:txBody>
      </p:sp>
      <p:sp>
        <p:nvSpPr>
          <p:cNvPr id="9" name="Text 7"/>
          <p:cNvSpPr/>
          <p:nvPr/>
        </p:nvSpPr>
        <p:spPr>
          <a:xfrm>
            <a:off x="640080" y="22860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50" kern="0" dirty="0">
                <a:solidFill>
                  <a:srgbClr val="5FB4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СОПРОВОЖДЕНИЕ ИНВЕСТОРОВ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21792" y="2697480"/>
            <a:ext cx="9601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Единый партнёр для входа</a:t>
            </a:r>
            <a:endParaRPr lang="en-US" sz="38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 СЭЗ «Морпорт Актау»</a:t>
            </a:r>
            <a:endParaRPr lang="en-US" sz="3800" dirty="0"/>
          </a:p>
        </p:txBody>
      </p:sp>
      <p:sp>
        <p:nvSpPr>
          <p:cNvPr id="11" name="Text 9"/>
          <p:cNvSpPr/>
          <p:nvPr/>
        </p:nvSpPr>
        <p:spPr>
          <a:xfrm>
            <a:off x="640080" y="4160520"/>
            <a:ext cx="8046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C7DC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 Invest Solutions сопровождает иностранных инвесторов на всех этапах работы с СЭЗ «Морпорт Актау» — от выбора субзоны и оформления статуса участника до генподряда и запуска производства. Мы — ваш единственный контакт в Казахстане.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75720" y="652881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FB4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2D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560320"/>
            <a:ext cx="6400800" cy="6400800"/>
          </a:xfrm>
          <a:prstGeom prst="ellipse">
            <a:avLst/>
          </a:prstGeom>
          <a:solidFill>
            <a:srgbClr val="0D3A64"/>
          </a:solidFill>
          <a:ln/>
        </p:spPr>
      </p:sp>
      <p:sp>
        <p:nvSpPr>
          <p:cNvPr id="3" name="Shape 1"/>
          <p:cNvSpPr/>
          <p:nvPr/>
        </p:nvSpPr>
        <p:spPr>
          <a:xfrm>
            <a:off x="9875520" y="3657600"/>
            <a:ext cx="5029200" cy="5029200"/>
          </a:xfrm>
          <a:prstGeom prst="ellipse">
            <a:avLst/>
          </a:prstGeom>
          <a:solidFill>
            <a:srgbClr val="0F4270"/>
          </a:solidFill>
          <a:ln/>
        </p:spPr>
      </p:sp>
      <p:sp>
        <p:nvSpPr>
          <p:cNvPr id="4" name="Shape 2"/>
          <p:cNvSpPr/>
          <p:nvPr/>
        </p:nvSpPr>
        <p:spPr>
          <a:xfrm>
            <a:off x="10195560" y="463326"/>
            <a:ext cx="110990" cy="184983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5" name="Shape 3"/>
          <p:cNvSpPr/>
          <p:nvPr/>
        </p:nvSpPr>
        <p:spPr>
          <a:xfrm>
            <a:off x="10274838" y="384048"/>
            <a:ext cx="121560" cy="264262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6" name="Shape 4"/>
          <p:cNvSpPr/>
          <p:nvPr/>
        </p:nvSpPr>
        <p:spPr>
          <a:xfrm>
            <a:off x="10364687" y="442186"/>
            <a:ext cx="105705" cy="206124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7" name="Text 5"/>
          <p:cNvSpPr/>
          <p:nvPr/>
        </p:nvSpPr>
        <p:spPr>
          <a:xfrm>
            <a:off x="10507389" y="365760"/>
            <a:ext cx="1787652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5" b="1" spc="120" kern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TAU INVEST</a:t>
            </a:r>
            <a:endParaRPr lang="en-US" sz="1105" dirty="0"/>
          </a:p>
        </p:txBody>
      </p:sp>
      <p:sp>
        <p:nvSpPr>
          <p:cNvPr id="8" name="Text 6"/>
          <p:cNvSpPr/>
          <p:nvPr/>
        </p:nvSpPr>
        <p:spPr>
          <a:xfrm>
            <a:off x="10507389" y="539496"/>
            <a:ext cx="1865376" cy="139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63" spc="160" kern="0" dirty="0">
                <a:solidFill>
                  <a:srgbClr val="CBD9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O L U T I O N S</a:t>
            </a:r>
            <a:endParaRPr lang="en-US" sz="663" dirty="0"/>
          </a:p>
        </p:txBody>
      </p:sp>
      <p:sp>
        <p:nvSpPr>
          <p:cNvPr id="9" name="Text 7"/>
          <p:cNvSpPr/>
          <p:nvPr/>
        </p:nvSpPr>
        <p:spPr>
          <a:xfrm>
            <a:off x="640080" y="82296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НАЧНЁМ ВМЕСТЕ?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640080" y="1554480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9F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 INVEST SOLUTIONS — One Stop Shop для иностранных инвесторов в Казахстане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40080" y="2331720"/>
            <a:ext cx="384048" cy="384048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0006" y="2381646"/>
            <a:ext cx="284196" cy="284196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170432" y="233172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FB4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Email: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3063240" y="2331720"/>
            <a:ext cx="5943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invest@tauinvest.kz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40080" y="2898648"/>
            <a:ext cx="384048" cy="384048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006" y="2948574"/>
            <a:ext cx="284196" cy="284196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1170432" y="2898648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FB4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WhatsApp / Tel: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3063240" y="2898648"/>
            <a:ext cx="5943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+7 (___) ___ __ __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640080" y="3465576"/>
            <a:ext cx="384048" cy="384048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006" y="3515502"/>
            <a:ext cx="284196" cy="284196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170432" y="3465576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FB4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LinkedIn:</a:t>
            </a:r>
            <a:endParaRPr lang="en-US" sz="1150" dirty="0"/>
          </a:p>
        </p:txBody>
      </p:sp>
      <p:sp>
        <p:nvSpPr>
          <p:cNvPr id="22" name="Text 17"/>
          <p:cNvSpPr/>
          <p:nvPr/>
        </p:nvSpPr>
        <p:spPr>
          <a:xfrm>
            <a:off x="3063240" y="3465576"/>
            <a:ext cx="5943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linkedin.com/company/tau-invest-solutions</a:t>
            </a:r>
            <a:endParaRPr lang="en-US" sz="1250" dirty="0"/>
          </a:p>
        </p:txBody>
      </p:sp>
      <p:sp>
        <p:nvSpPr>
          <p:cNvPr id="23" name="Shape 18"/>
          <p:cNvSpPr/>
          <p:nvPr/>
        </p:nvSpPr>
        <p:spPr>
          <a:xfrm>
            <a:off x="640080" y="4032504"/>
            <a:ext cx="384048" cy="384048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006" y="4082430"/>
            <a:ext cx="284196" cy="284196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170432" y="4032504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FB4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Офис:</a:t>
            </a:r>
            <a:endParaRPr lang="en-US" sz="1150" dirty="0"/>
          </a:p>
        </p:txBody>
      </p:sp>
      <p:sp>
        <p:nvSpPr>
          <p:cNvPr id="26" name="Text 20"/>
          <p:cNvSpPr/>
          <p:nvPr/>
        </p:nvSpPr>
        <p:spPr>
          <a:xfrm>
            <a:off x="3063240" y="4032504"/>
            <a:ext cx="5943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г. Алматы, Казахстан</a:t>
            </a:r>
            <a:endParaRPr lang="en-US" sz="1250" dirty="0"/>
          </a:p>
        </p:txBody>
      </p:sp>
      <p:sp>
        <p:nvSpPr>
          <p:cNvPr id="27" name="Text 21"/>
          <p:cNvSpPr/>
          <p:nvPr/>
        </p:nvSpPr>
        <p:spPr>
          <a:xfrm>
            <a:off x="640080" y="48920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9FC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Инвестируйте в будущее Мангистауской области сегодня</a:t>
            </a:r>
            <a:endParaRPr lang="en-US" sz="1350" dirty="0"/>
          </a:p>
        </p:txBody>
      </p:sp>
      <p:sp>
        <p:nvSpPr>
          <p:cNvPr id="28" name="Shape 22"/>
          <p:cNvSpPr/>
          <p:nvPr/>
        </p:nvSpPr>
        <p:spPr>
          <a:xfrm>
            <a:off x="7818120" y="4892040"/>
            <a:ext cx="3794760" cy="1600200"/>
          </a:xfrm>
          <a:prstGeom prst="roundRect">
            <a:avLst>
              <a:gd name="adj" fmla="val 4000"/>
            </a:avLst>
          </a:prstGeom>
          <a:solidFill>
            <a:srgbClr val="0D3A64"/>
          </a:solidFill>
          <a:ln w="12700">
            <a:solidFill>
              <a:srgbClr val="1E5480"/>
            </a:solidFill>
            <a:prstDash val="solid"/>
          </a:ln>
        </p:spPr>
      </p:sp>
      <p:sp>
        <p:nvSpPr>
          <p:cNvPr id="29" name="Text 23"/>
          <p:cNvSpPr/>
          <p:nvPr/>
        </p:nvSpPr>
        <p:spPr>
          <a:xfrm>
            <a:off x="8028432" y="5010912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00" kern="0" dirty="0">
                <a:solidFill>
                  <a:srgbClr val="5FB4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АО «СЭЗ «МОРПОРТ АКТАУ»</a:t>
            </a:r>
            <a:endParaRPr lang="en-US" sz="950" dirty="0"/>
          </a:p>
        </p:txBody>
      </p:sp>
      <p:sp>
        <p:nvSpPr>
          <p:cNvPr id="30" name="Text 24"/>
          <p:cNvSpPr/>
          <p:nvPr/>
        </p:nvSpPr>
        <p:spPr>
          <a:xfrm>
            <a:off x="8028432" y="5303520"/>
            <a:ext cx="3429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870" b="1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Тел: </a:t>
            </a:r>
            <a:pPr indent="0" marL="0">
              <a:lnSpc>
                <a:spcPct val="125000"/>
              </a:lnSpc>
              <a:buNone/>
            </a:pPr>
            <a:r>
              <a:rPr lang="en-US" sz="87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+7 (7292) 20-40-30
</a:t>
            </a:r>
            <a:pPr indent="0" marL="0">
              <a:lnSpc>
                <a:spcPct val="125000"/>
              </a:lnSpc>
              <a:buNone/>
            </a:pPr>
            <a:r>
              <a:rPr lang="en-US" sz="870" b="1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Email: </a:t>
            </a:r>
            <a:pPr indent="0" marL="0">
              <a:lnSpc>
                <a:spcPct val="125000"/>
              </a:lnSpc>
              <a:buNone/>
            </a:pPr>
            <a:r>
              <a:rPr lang="en-US" sz="87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info@sez.kz
</a:t>
            </a:r>
            <a:pPr indent="0" marL="0">
              <a:lnSpc>
                <a:spcPct val="125000"/>
              </a:lnSpc>
              <a:buNone/>
            </a:pPr>
            <a:r>
              <a:rPr lang="en-US" sz="870" b="1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Сайт: </a:t>
            </a:r>
            <a:pPr indent="0" marL="0">
              <a:lnSpc>
                <a:spcPct val="125000"/>
              </a:lnSpc>
              <a:buNone/>
            </a:pPr>
            <a:r>
              <a:rPr lang="en-US" sz="87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www.sez.kz
</a:t>
            </a:r>
            <a:pPr indent="0" marL="0">
              <a:lnSpc>
                <a:spcPct val="125000"/>
              </a:lnSpc>
              <a:buNone/>
            </a:pPr>
            <a:r>
              <a:rPr lang="en-US" sz="870" b="1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Адрес: </a:t>
            </a:r>
            <a:pPr indent="0" marL="0">
              <a:lnSpc>
                <a:spcPct val="125000"/>
              </a:lnSpc>
              <a:buNone/>
            </a:pPr>
            <a:r>
              <a:rPr lang="en-US" sz="87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г. Актау, промзона №5</a:t>
            </a:r>
            <a:endParaRPr lang="en-US" sz="870" dirty="0"/>
          </a:p>
        </p:txBody>
      </p:sp>
      <p:sp>
        <p:nvSpPr>
          <p:cNvPr id="31" name="Text 25"/>
          <p:cNvSpPr/>
          <p:nvPr/>
        </p:nvSpPr>
        <p:spPr>
          <a:xfrm>
            <a:off x="11475720" y="652881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ПРОЕКТЕ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КЛЮЧЕВЫЕ ПАРАМЕТРЫ СЭЗ «МОРПОРТ АКТАУ»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170432"/>
            <a:ext cx="10698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Портовая специальная экономическая зона в Мангистауской области, объединяющая промышленные площадки, порт, аэропорт и курортную зону.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457200" y="1737360"/>
            <a:ext cx="2542032" cy="1783080"/>
          </a:xfrm>
          <a:prstGeom prst="roundRect">
            <a:avLst>
              <a:gd name="adj" fmla="val 4103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417320" y="1993392"/>
            <a:ext cx="621792" cy="621792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8153" y="2074225"/>
            <a:ext cx="460126" cy="46012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94360" y="2706624"/>
            <a:ext cx="22677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Управляющая компания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48640" y="2999232"/>
            <a:ext cx="23591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АО «СЭЗ «Морпорт Актау»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3145536" y="1737360"/>
            <a:ext cx="2542032" cy="1783080"/>
          </a:xfrm>
          <a:prstGeom prst="roundRect">
            <a:avLst>
              <a:gd name="adj" fmla="val 4103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105656" y="1993392"/>
            <a:ext cx="621792" cy="621792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6489" y="2074225"/>
            <a:ext cx="460126" cy="46012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282696" y="2706624"/>
            <a:ext cx="22677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Акционер</a:t>
            </a:r>
            <a:endParaRPr lang="en-US" sz="1100" dirty="0"/>
          </a:p>
        </p:txBody>
      </p:sp>
      <p:sp>
        <p:nvSpPr>
          <p:cNvPr id="14" name="Text 10"/>
          <p:cNvSpPr/>
          <p:nvPr/>
        </p:nvSpPr>
        <p:spPr>
          <a:xfrm>
            <a:off x="3236976" y="2999232"/>
            <a:ext cx="23591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Акимат Мангистауской области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833872" y="1737360"/>
            <a:ext cx="2542032" cy="1783080"/>
          </a:xfrm>
          <a:prstGeom prst="roundRect">
            <a:avLst>
              <a:gd name="adj" fmla="val 4103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793992" y="1993392"/>
            <a:ext cx="621792" cy="621792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4825" y="2074225"/>
            <a:ext cx="460126" cy="46012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5971032" y="2706624"/>
            <a:ext cx="22677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Территория СЭЗ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5925312" y="2999232"/>
            <a:ext cx="23591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10 384,1178 га (17 субзон)</a:t>
            </a:r>
            <a:endParaRPr lang="en-US" sz="1350" dirty="0"/>
          </a:p>
        </p:txBody>
      </p:sp>
      <p:sp>
        <p:nvSpPr>
          <p:cNvPr id="20" name="Shape 15"/>
          <p:cNvSpPr/>
          <p:nvPr/>
        </p:nvSpPr>
        <p:spPr>
          <a:xfrm>
            <a:off x="8522208" y="1737360"/>
            <a:ext cx="2542032" cy="1783080"/>
          </a:xfrm>
          <a:prstGeom prst="roundRect">
            <a:avLst>
              <a:gd name="adj" fmla="val 4103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9482328" y="1993392"/>
            <a:ext cx="621792" cy="621792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3161" y="2074225"/>
            <a:ext cx="460126" cy="460126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8659368" y="2706624"/>
            <a:ext cx="22677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 действия СЭЗ</a:t>
            </a:r>
            <a:endParaRPr lang="en-US" sz="1100" dirty="0"/>
          </a:p>
        </p:txBody>
      </p:sp>
      <p:sp>
        <p:nvSpPr>
          <p:cNvPr id="24" name="Text 18"/>
          <p:cNvSpPr/>
          <p:nvPr/>
        </p:nvSpPr>
        <p:spPr>
          <a:xfrm>
            <a:off x="8613648" y="2999232"/>
            <a:ext cx="23591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01.01.2003 — 31.12.2052 г.</a:t>
            </a:r>
            <a:endParaRPr lang="en-US" sz="1350" dirty="0"/>
          </a:p>
        </p:txBody>
      </p:sp>
      <p:sp>
        <p:nvSpPr>
          <p:cNvPr id="25" name="Text 19"/>
          <p:cNvSpPr/>
          <p:nvPr/>
        </p:nvSpPr>
        <p:spPr>
          <a:xfrm>
            <a:off x="457200" y="37947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ОСНОВНЫЕ ПЛОЩАДКИ СЭЗ</a:t>
            </a:r>
            <a:endParaRPr lang="en-US" sz="1300" dirty="0"/>
          </a:p>
        </p:txBody>
      </p:sp>
      <p:sp>
        <p:nvSpPr>
          <p:cNvPr id="26" name="Shape 20"/>
          <p:cNvSpPr/>
          <p:nvPr/>
        </p:nvSpPr>
        <p:spPr>
          <a:xfrm>
            <a:off x="457200" y="4114800"/>
            <a:ext cx="350215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27" name="Shape 21"/>
          <p:cNvSpPr/>
          <p:nvPr/>
        </p:nvSpPr>
        <p:spPr>
          <a:xfrm>
            <a:off x="457200" y="4114800"/>
            <a:ext cx="54864" cy="1170432"/>
          </a:xfrm>
          <a:prstGeom prst="rect">
            <a:avLst/>
          </a:prstGeom>
          <a:solidFill>
            <a:srgbClr val="1669A8"/>
          </a:solidFill>
          <a:ln/>
        </p:spPr>
      </p:sp>
      <p:sp>
        <p:nvSpPr>
          <p:cNvPr id="28" name="Text 22"/>
          <p:cNvSpPr/>
          <p:nvPr/>
        </p:nvSpPr>
        <p:spPr>
          <a:xfrm>
            <a:off x="658368" y="4206240"/>
            <a:ext cx="3182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Промзона г. Актау</a:t>
            </a:r>
            <a:endParaRPr lang="en-US" sz="1200" dirty="0"/>
          </a:p>
        </p:txBody>
      </p:sp>
      <p:sp>
        <p:nvSpPr>
          <p:cNvPr id="29" name="Text 23"/>
          <p:cNvSpPr/>
          <p:nvPr/>
        </p:nvSpPr>
        <p:spPr>
          <a:xfrm>
            <a:off x="658368" y="4553712"/>
            <a:ext cx="3182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Субзоны №1–9, 13 — производство и переработка вблизи города</a:t>
            </a:r>
            <a:endParaRPr lang="en-US" sz="970" dirty="0"/>
          </a:p>
        </p:txBody>
      </p:sp>
      <p:sp>
        <p:nvSpPr>
          <p:cNvPr id="30" name="Shape 24"/>
          <p:cNvSpPr/>
          <p:nvPr/>
        </p:nvSpPr>
        <p:spPr>
          <a:xfrm>
            <a:off x="4096512" y="4114800"/>
            <a:ext cx="350215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31" name="Shape 25"/>
          <p:cNvSpPr/>
          <p:nvPr/>
        </p:nvSpPr>
        <p:spPr>
          <a:xfrm>
            <a:off x="4096512" y="4114800"/>
            <a:ext cx="54864" cy="1170432"/>
          </a:xfrm>
          <a:prstGeom prst="rect">
            <a:avLst/>
          </a:prstGeom>
          <a:solidFill>
            <a:srgbClr val="1669A8"/>
          </a:solidFill>
          <a:ln/>
        </p:spPr>
      </p:sp>
      <p:sp>
        <p:nvSpPr>
          <p:cNvPr id="32" name="Text 26"/>
          <p:cNvSpPr/>
          <p:nvPr/>
        </p:nvSpPr>
        <p:spPr>
          <a:xfrm>
            <a:off x="4297680" y="4206240"/>
            <a:ext cx="3182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Грузовой район Баутино</a:t>
            </a:r>
            <a:endParaRPr lang="en-US" sz="1200" dirty="0"/>
          </a:p>
        </p:txBody>
      </p:sp>
      <p:sp>
        <p:nvSpPr>
          <p:cNvPr id="33" name="Text 27"/>
          <p:cNvSpPr/>
          <p:nvPr/>
        </p:nvSpPr>
        <p:spPr>
          <a:xfrm>
            <a:off x="4297680" y="4553712"/>
            <a:ext cx="3182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Субзона №10 (АМСТП) — обслуживание морских операций</a:t>
            </a:r>
            <a:endParaRPr lang="en-US" sz="970" dirty="0"/>
          </a:p>
        </p:txBody>
      </p:sp>
      <p:sp>
        <p:nvSpPr>
          <p:cNvPr id="34" name="Shape 28"/>
          <p:cNvSpPr/>
          <p:nvPr/>
        </p:nvSpPr>
        <p:spPr>
          <a:xfrm>
            <a:off x="7735824" y="4114800"/>
            <a:ext cx="350215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35" name="Shape 29"/>
          <p:cNvSpPr/>
          <p:nvPr/>
        </p:nvSpPr>
        <p:spPr>
          <a:xfrm>
            <a:off x="7735824" y="4114800"/>
            <a:ext cx="54864" cy="1170432"/>
          </a:xfrm>
          <a:prstGeom prst="rect">
            <a:avLst/>
          </a:prstGeom>
          <a:solidFill>
            <a:srgbClr val="1669A8"/>
          </a:solidFill>
          <a:ln/>
        </p:spPr>
      </p:sp>
      <p:sp>
        <p:nvSpPr>
          <p:cNvPr id="36" name="Text 30"/>
          <p:cNvSpPr/>
          <p:nvPr/>
        </p:nvSpPr>
        <p:spPr>
          <a:xfrm>
            <a:off x="7936992" y="4206240"/>
            <a:ext cx="3182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 Курык / MMT «Саржа»</a:t>
            </a:r>
            <a:endParaRPr lang="en-US" sz="1200" dirty="0"/>
          </a:p>
        </p:txBody>
      </p:sp>
      <p:sp>
        <p:nvSpPr>
          <p:cNvPr id="37" name="Text 31"/>
          <p:cNvSpPr/>
          <p:nvPr/>
        </p:nvSpPr>
        <p:spPr>
          <a:xfrm>
            <a:off x="7936992" y="4553712"/>
            <a:ext cx="3182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Субзона №11 — международный транзитный коридор ТМТМ</a:t>
            </a:r>
            <a:endParaRPr lang="en-US" sz="970" dirty="0"/>
          </a:p>
        </p:txBody>
      </p:sp>
      <p:sp>
        <p:nvSpPr>
          <p:cNvPr id="38" name="Shape 32"/>
          <p:cNvSpPr/>
          <p:nvPr/>
        </p:nvSpPr>
        <p:spPr>
          <a:xfrm>
            <a:off x="457200" y="5413248"/>
            <a:ext cx="350215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39" name="Shape 33"/>
          <p:cNvSpPr/>
          <p:nvPr/>
        </p:nvSpPr>
        <p:spPr>
          <a:xfrm>
            <a:off x="457200" y="5413248"/>
            <a:ext cx="54864" cy="1170432"/>
          </a:xfrm>
          <a:prstGeom prst="rect">
            <a:avLst/>
          </a:prstGeom>
          <a:solidFill>
            <a:srgbClr val="1669A8"/>
          </a:solidFill>
          <a:ln/>
        </p:spPr>
      </p:sp>
      <p:sp>
        <p:nvSpPr>
          <p:cNvPr id="40" name="Text 34"/>
          <p:cNvSpPr/>
          <p:nvPr/>
        </p:nvSpPr>
        <p:spPr>
          <a:xfrm>
            <a:off x="658368" y="5504688"/>
            <a:ext cx="3182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Международный аэропорт Актау</a:t>
            </a:r>
            <a:endParaRPr lang="en-US" sz="1200" dirty="0"/>
          </a:p>
        </p:txBody>
      </p:sp>
      <p:sp>
        <p:nvSpPr>
          <p:cNvPr id="41" name="Text 35"/>
          <p:cNvSpPr/>
          <p:nvPr/>
        </p:nvSpPr>
        <p:spPr>
          <a:xfrm>
            <a:off x="658368" y="5852160"/>
            <a:ext cx="3182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Субзона №12 — 1 730 га, авиалогистика</a:t>
            </a:r>
            <a:endParaRPr lang="en-US" sz="970" dirty="0"/>
          </a:p>
        </p:txBody>
      </p:sp>
      <p:sp>
        <p:nvSpPr>
          <p:cNvPr id="42" name="Shape 36"/>
          <p:cNvSpPr/>
          <p:nvPr/>
        </p:nvSpPr>
        <p:spPr>
          <a:xfrm>
            <a:off x="4096512" y="5413248"/>
            <a:ext cx="350215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43" name="Shape 37"/>
          <p:cNvSpPr/>
          <p:nvPr/>
        </p:nvSpPr>
        <p:spPr>
          <a:xfrm>
            <a:off x="4096512" y="5413248"/>
            <a:ext cx="54864" cy="1170432"/>
          </a:xfrm>
          <a:prstGeom prst="rect">
            <a:avLst/>
          </a:prstGeom>
          <a:solidFill>
            <a:srgbClr val="1669A8"/>
          </a:solidFill>
          <a:ln/>
        </p:spPr>
      </p:sp>
      <p:sp>
        <p:nvSpPr>
          <p:cNvPr id="44" name="Text 38"/>
          <p:cNvSpPr/>
          <p:nvPr/>
        </p:nvSpPr>
        <p:spPr>
          <a:xfrm>
            <a:off x="4297680" y="5504688"/>
            <a:ext cx="3182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Технопарк г. Жанаозен</a:t>
            </a:r>
            <a:endParaRPr lang="en-US" sz="1200" dirty="0"/>
          </a:p>
        </p:txBody>
      </p:sp>
      <p:sp>
        <p:nvSpPr>
          <p:cNvPr id="45" name="Text 39"/>
          <p:cNvSpPr/>
          <p:nvPr/>
        </p:nvSpPr>
        <p:spPr>
          <a:xfrm>
            <a:off x="4297680" y="5852160"/>
            <a:ext cx="3182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Субзона №14 — новая индустриальная площадка</a:t>
            </a:r>
            <a:endParaRPr lang="en-US" sz="970" dirty="0"/>
          </a:p>
        </p:txBody>
      </p:sp>
      <p:sp>
        <p:nvSpPr>
          <p:cNvPr id="46" name="Shape 40"/>
          <p:cNvSpPr/>
          <p:nvPr/>
        </p:nvSpPr>
        <p:spPr>
          <a:xfrm>
            <a:off x="7735824" y="5413248"/>
            <a:ext cx="350215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47" name="Shape 41"/>
          <p:cNvSpPr/>
          <p:nvPr/>
        </p:nvSpPr>
        <p:spPr>
          <a:xfrm>
            <a:off x="7735824" y="5413248"/>
            <a:ext cx="54864" cy="1170432"/>
          </a:xfrm>
          <a:prstGeom prst="rect">
            <a:avLst/>
          </a:prstGeom>
          <a:solidFill>
            <a:srgbClr val="1669A8"/>
          </a:solidFill>
          <a:ln/>
        </p:spPr>
      </p:sp>
      <p:sp>
        <p:nvSpPr>
          <p:cNvPr id="48" name="Text 42"/>
          <p:cNvSpPr/>
          <p:nvPr/>
        </p:nvSpPr>
        <p:spPr>
          <a:xfrm>
            <a:off x="7936992" y="5504688"/>
            <a:ext cx="31821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Курортная зона Кендерли</a:t>
            </a:r>
            <a:endParaRPr lang="en-US" sz="1200" dirty="0"/>
          </a:p>
        </p:txBody>
      </p:sp>
      <p:sp>
        <p:nvSpPr>
          <p:cNvPr id="49" name="Text 43"/>
          <p:cNvSpPr/>
          <p:nvPr/>
        </p:nvSpPr>
        <p:spPr>
          <a:xfrm>
            <a:off x="7936992" y="5852160"/>
            <a:ext cx="31821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97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Субзона №15 — туризм и санаторно-курортный отдых</a:t>
            </a:r>
            <a:endParaRPr lang="en-US" sz="970" dirty="0"/>
          </a:p>
        </p:txBody>
      </p:sp>
      <p:sp>
        <p:nvSpPr>
          <p:cNvPr id="50" name="Shape 44"/>
          <p:cNvSpPr/>
          <p:nvPr/>
        </p:nvSpPr>
        <p:spPr>
          <a:xfrm>
            <a:off x="10195560" y="463326"/>
            <a:ext cx="110990" cy="184983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51" name="Shape 45"/>
          <p:cNvSpPr/>
          <p:nvPr/>
        </p:nvSpPr>
        <p:spPr>
          <a:xfrm>
            <a:off x="10274838" y="384048"/>
            <a:ext cx="121560" cy="264262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52" name="Shape 46"/>
          <p:cNvSpPr/>
          <p:nvPr/>
        </p:nvSpPr>
        <p:spPr>
          <a:xfrm>
            <a:off x="10364687" y="442186"/>
            <a:ext cx="105705" cy="206124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53" name="Text 47"/>
          <p:cNvSpPr/>
          <p:nvPr/>
        </p:nvSpPr>
        <p:spPr>
          <a:xfrm>
            <a:off x="10507389" y="365760"/>
            <a:ext cx="1787652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5" b="1" spc="120" kern="0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TAU INVEST</a:t>
            </a:r>
            <a:endParaRPr lang="en-US" sz="1105" dirty="0"/>
          </a:p>
        </p:txBody>
      </p:sp>
      <p:sp>
        <p:nvSpPr>
          <p:cNvPr id="54" name="Text 48"/>
          <p:cNvSpPr/>
          <p:nvPr/>
        </p:nvSpPr>
        <p:spPr>
          <a:xfrm>
            <a:off x="10507389" y="539496"/>
            <a:ext cx="1865376" cy="139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63" spc="160" kern="0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O L U T I O N S</a:t>
            </a:r>
            <a:endParaRPr lang="en-US" sz="663" dirty="0"/>
          </a:p>
        </p:txBody>
      </p:sp>
      <p:sp>
        <p:nvSpPr>
          <p:cNvPr id="55" name="Text 49"/>
          <p:cNvSpPr/>
          <p:nvPr/>
        </p:nvSpPr>
        <p:spPr>
          <a:xfrm>
            <a:off x="11475720" y="652881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ЛОКАЦИЯ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СТРАТЕГИЧЕСКОЕ ПОЛОЖЕНИЕ НА КАСПИИ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17043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СЭЗ расположена на территории морского торгового порта Актау и промышленной зоны Мангистауской области — на пересечении транспортных коридоров ТРАСЕКА и «Север — Юг».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457200" y="1874520"/>
            <a:ext cx="5257800" cy="1874520"/>
          </a:xfrm>
          <a:prstGeom prst="roundRect">
            <a:avLst>
              <a:gd name="adj" fmla="val 3902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2103120"/>
            <a:ext cx="566928" cy="566928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9501" y="2176821"/>
            <a:ext cx="419527" cy="41952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17320" y="2075688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Морской торговый порт Актау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1417320" y="2496312"/>
            <a:ext cx="4114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Прямой выход к Каспийскому морю — ключевой узел международного коридора ТРАСЕКА, связывающего Европу, Кавказ и Центральную Азию.</a:t>
            </a:r>
            <a:endParaRPr lang="en-US" sz="1030" dirty="0"/>
          </a:p>
        </p:txBody>
      </p:sp>
      <p:sp>
        <p:nvSpPr>
          <p:cNvPr id="10" name="Shape 7"/>
          <p:cNvSpPr/>
          <p:nvPr/>
        </p:nvSpPr>
        <p:spPr>
          <a:xfrm>
            <a:off x="5943600" y="1874520"/>
            <a:ext cx="5257800" cy="1874520"/>
          </a:xfrm>
          <a:prstGeom prst="roundRect">
            <a:avLst>
              <a:gd name="adj" fmla="val 3902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172200" y="2103120"/>
            <a:ext cx="566928" cy="566928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901" y="2176821"/>
            <a:ext cx="419527" cy="419527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903720" y="2075688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Коридор «Север — Юг»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6903720" y="2496312"/>
            <a:ext cx="4114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Единое таможенное пространство с Россией и Беларусью; кратчайший маршрут между Европой, Россией и Южной Азией через Иран.</a:t>
            </a:r>
            <a:endParaRPr lang="en-US" sz="1030" dirty="0"/>
          </a:p>
        </p:txBody>
      </p:sp>
      <p:sp>
        <p:nvSpPr>
          <p:cNvPr id="15" name="Shape 11"/>
          <p:cNvSpPr/>
          <p:nvPr/>
        </p:nvSpPr>
        <p:spPr>
          <a:xfrm>
            <a:off x="457200" y="3931920"/>
            <a:ext cx="5257800" cy="1874520"/>
          </a:xfrm>
          <a:prstGeom prst="roundRect">
            <a:avLst>
              <a:gd name="adj" fmla="val 3902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85800" y="4160520"/>
            <a:ext cx="566928" cy="566928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501" y="4234221"/>
            <a:ext cx="419527" cy="419527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417320" y="4133088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Международный аэропорт Актау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1417320" y="4553712"/>
            <a:ext cx="4114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Собственный аэропорт в границах СЭЗ (субзона №12, 1 730 га) — прямая авиалогистика для резидентов.</a:t>
            </a:r>
            <a:endParaRPr lang="en-US" sz="1030" dirty="0"/>
          </a:p>
        </p:txBody>
      </p:sp>
      <p:sp>
        <p:nvSpPr>
          <p:cNvPr id="20" name="Shape 15"/>
          <p:cNvSpPr/>
          <p:nvPr/>
        </p:nvSpPr>
        <p:spPr>
          <a:xfrm>
            <a:off x="5943600" y="3931920"/>
            <a:ext cx="5257800" cy="1874520"/>
          </a:xfrm>
          <a:prstGeom prst="roundRect">
            <a:avLst>
              <a:gd name="adj" fmla="val 3902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6172200" y="4160520"/>
            <a:ext cx="566928" cy="566928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5901" y="4234221"/>
            <a:ext cx="419527" cy="419527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903720" y="4133088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Железная дорога и порт Курык</a:t>
            </a:r>
            <a:endParaRPr lang="en-US" sz="1350" dirty="0"/>
          </a:p>
        </p:txBody>
      </p:sp>
      <p:sp>
        <p:nvSpPr>
          <p:cNvPr id="24" name="Text 18"/>
          <p:cNvSpPr/>
          <p:nvPr/>
        </p:nvSpPr>
        <p:spPr>
          <a:xfrm>
            <a:off x="6903720" y="4553712"/>
            <a:ext cx="4114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3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Субзона №11 — порт Курык и ММТ «Саржа», международный транзитный маршрут (ТМТМ / Транскаспийский коридор).</a:t>
            </a:r>
            <a:endParaRPr lang="en-US" sz="1030" dirty="0"/>
          </a:p>
        </p:txBody>
      </p:sp>
      <p:sp>
        <p:nvSpPr>
          <p:cNvPr id="25" name="Shape 19"/>
          <p:cNvSpPr/>
          <p:nvPr/>
        </p:nvSpPr>
        <p:spPr>
          <a:xfrm>
            <a:off x="457200" y="5989320"/>
            <a:ext cx="10424160" cy="502920"/>
          </a:xfrm>
          <a:prstGeom prst="roundRect">
            <a:avLst>
              <a:gd name="adj" fmla="val 10909"/>
            </a:avLst>
          </a:prstGeom>
          <a:solidFill>
            <a:srgbClr val="0A2D4E"/>
          </a:solidFill>
          <a:ln/>
        </p:spPr>
      </p:sp>
      <p:sp>
        <p:nvSpPr>
          <p:cNvPr id="26" name="Text 20"/>
          <p:cNvSpPr/>
          <p:nvPr/>
        </p:nvSpPr>
        <p:spPr>
          <a:xfrm>
            <a:off x="640080" y="5989320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FE2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Республика Казахстан, Мангистауская область, г. Актау  •  Единое таможенное пространство ЕАЭС  •  Выход к морским, ж/д и авиа маршрутам</a:t>
            </a:r>
            <a:endParaRPr lang="en-US" sz="1050" dirty="0"/>
          </a:p>
        </p:txBody>
      </p:sp>
      <p:sp>
        <p:nvSpPr>
          <p:cNvPr id="27" name="Shape 21"/>
          <p:cNvSpPr/>
          <p:nvPr/>
        </p:nvSpPr>
        <p:spPr>
          <a:xfrm>
            <a:off x="10195560" y="463326"/>
            <a:ext cx="110990" cy="184983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28" name="Shape 22"/>
          <p:cNvSpPr/>
          <p:nvPr/>
        </p:nvSpPr>
        <p:spPr>
          <a:xfrm>
            <a:off x="10274838" y="384048"/>
            <a:ext cx="121560" cy="264262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29" name="Shape 23"/>
          <p:cNvSpPr/>
          <p:nvPr/>
        </p:nvSpPr>
        <p:spPr>
          <a:xfrm>
            <a:off x="10364687" y="442186"/>
            <a:ext cx="105705" cy="206124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30" name="Text 24"/>
          <p:cNvSpPr/>
          <p:nvPr/>
        </p:nvSpPr>
        <p:spPr>
          <a:xfrm>
            <a:off x="10507389" y="365760"/>
            <a:ext cx="1787652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5" b="1" spc="120" kern="0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TAU INVEST</a:t>
            </a:r>
            <a:endParaRPr lang="en-US" sz="1105" dirty="0"/>
          </a:p>
        </p:txBody>
      </p:sp>
      <p:sp>
        <p:nvSpPr>
          <p:cNvPr id="31" name="Text 25"/>
          <p:cNvSpPr/>
          <p:nvPr/>
        </p:nvSpPr>
        <p:spPr>
          <a:xfrm>
            <a:off x="10507389" y="539496"/>
            <a:ext cx="1865376" cy="139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63" spc="160" kern="0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O L U T I O N S</a:t>
            </a:r>
            <a:endParaRPr lang="en-US" sz="663" dirty="0"/>
          </a:p>
        </p:txBody>
      </p:sp>
      <p:sp>
        <p:nvSpPr>
          <p:cNvPr id="32" name="Text 26"/>
          <p:cNvSpPr/>
          <p:nvPr/>
        </p:nvSpPr>
        <p:spPr>
          <a:xfrm>
            <a:off x="11475720" y="652881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ОКЭД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ПРИОРИТЕТНЫЕ ВИДЫ ДЕЯТЕЛЬНОСТИ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170432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 направлений деятельности для резидентов СЭЗ «Морпорт Актау» — от обрабатывающей промышленности до туризма и энергетики.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457200" y="1691640"/>
            <a:ext cx="3502152" cy="2331720"/>
          </a:xfrm>
          <a:prstGeom prst="roundRect">
            <a:avLst>
              <a:gd name="adj" fmla="val 2745"/>
            </a:avLst>
          </a:prstGeom>
          <a:solidFill>
            <a:srgbClr val="0A2D4E"/>
          </a:solidFill>
          <a:ln w="12700">
            <a:solidFill>
              <a:srgbClr val="0A2D4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21792" y="1856232"/>
            <a:ext cx="402336" cy="402336"/>
          </a:xfrm>
          <a:prstGeom prst="ellipse">
            <a:avLst/>
          </a:prstGeom>
          <a:solidFill>
            <a:srgbClr val="2F8FCB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4096" y="1908536"/>
            <a:ext cx="297729" cy="29772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33856" y="1837944"/>
            <a:ext cx="2679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ПРОМЫШЛЕННОЕ ПРОИЗВОДСТВО</a:t>
            </a:r>
            <a:endParaRPr lang="en-US" sz="1030" dirty="0"/>
          </a:p>
        </p:txBody>
      </p:sp>
      <p:sp>
        <p:nvSpPr>
          <p:cNvPr id="9" name="Text 6"/>
          <p:cNvSpPr/>
          <p:nvPr/>
        </p:nvSpPr>
        <p:spPr>
          <a:xfrm>
            <a:off x="640080" y="2404872"/>
            <a:ext cx="315468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Бытовые электроприборы, кожа и изделия из неё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Химическая, резиновая и пластмассовая продукция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Металлургия и готовые металлические изделия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Машины, оборудование, электромоторы</a:t>
            </a:r>
            <a:endParaRPr lang="en-US" sz="930" dirty="0"/>
          </a:p>
        </p:txBody>
      </p:sp>
      <p:sp>
        <p:nvSpPr>
          <p:cNvPr id="10" name="Shape 7"/>
          <p:cNvSpPr/>
          <p:nvPr/>
        </p:nvSpPr>
        <p:spPr>
          <a:xfrm>
            <a:off x="4096512" y="1691640"/>
            <a:ext cx="3502152" cy="2331720"/>
          </a:xfrm>
          <a:prstGeom prst="roundRect">
            <a:avLst>
              <a:gd name="adj" fmla="val 2745"/>
            </a:avLst>
          </a:prstGeom>
          <a:solidFill>
            <a:srgbClr val="0A2D4E"/>
          </a:solidFill>
          <a:ln w="12700">
            <a:solidFill>
              <a:srgbClr val="0A2D4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261104" y="1856232"/>
            <a:ext cx="402336" cy="402336"/>
          </a:xfrm>
          <a:prstGeom prst="ellipse">
            <a:avLst/>
          </a:prstGeom>
          <a:solidFill>
            <a:srgbClr val="2F8FCB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408" y="1908536"/>
            <a:ext cx="297729" cy="29772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773168" y="1837944"/>
            <a:ext cx="2679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НЕФТЕХИМИЯ И ФАРМАЦЕВТИКА</a:t>
            </a:r>
            <a:endParaRPr lang="en-US" sz="1030" dirty="0"/>
          </a:p>
        </p:txBody>
      </p:sp>
      <p:sp>
        <p:nvSpPr>
          <p:cNvPr id="14" name="Text 10"/>
          <p:cNvSpPr/>
          <p:nvPr/>
        </p:nvSpPr>
        <p:spPr>
          <a:xfrm>
            <a:off x="4279392" y="2404872"/>
            <a:ext cx="315468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Нефтехимическая продукция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Основные фармацевтические продукты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Медицинские и стоматологические инструменты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Строительство многопрофильной больницы</a:t>
            </a:r>
            <a:endParaRPr lang="en-US" sz="930" dirty="0"/>
          </a:p>
        </p:txBody>
      </p:sp>
      <p:sp>
        <p:nvSpPr>
          <p:cNvPr id="15" name="Shape 11"/>
          <p:cNvSpPr/>
          <p:nvPr/>
        </p:nvSpPr>
        <p:spPr>
          <a:xfrm>
            <a:off x="7735824" y="1691640"/>
            <a:ext cx="3502152" cy="2331720"/>
          </a:xfrm>
          <a:prstGeom prst="roundRect">
            <a:avLst>
              <a:gd name="adj" fmla="val 2745"/>
            </a:avLst>
          </a:prstGeom>
          <a:solidFill>
            <a:srgbClr val="0A2D4E"/>
          </a:solidFill>
          <a:ln w="12700">
            <a:solidFill>
              <a:srgbClr val="0A2D4E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7900416" y="1856232"/>
            <a:ext cx="402336" cy="402336"/>
          </a:xfrm>
          <a:prstGeom prst="ellipse">
            <a:avLst/>
          </a:prstGeom>
          <a:solidFill>
            <a:srgbClr val="2F8FCB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2720" y="1908536"/>
            <a:ext cx="297729" cy="29772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412480" y="1837944"/>
            <a:ext cx="2679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ЛОГИСТИКА И IT</a:t>
            </a:r>
            <a:endParaRPr lang="en-US" sz="1030" dirty="0"/>
          </a:p>
        </p:txBody>
      </p:sp>
      <p:sp>
        <p:nvSpPr>
          <p:cNvPr id="19" name="Text 14"/>
          <p:cNvSpPr/>
          <p:nvPr/>
        </p:nvSpPr>
        <p:spPr>
          <a:xfrm>
            <a:off x="7918704" y="2404872"/>
            <a:ext cx="315468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Складское хозяйство, вспомогательный транспорт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Обработка данных, веб-порталы, хостинг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Ремонт и обслуживание судов, авиатехники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Производство компьютеров и оптики</a:t>
            </a:r>
            <a:endParaRPr lang="en-US" sz="930" dirty="0"/>
          </a:p>
        </p:txBody>
      </p:sp>
      <p:sp>
        <p:nvSpPr>
          <p:cNvPr id="20" name="Shape 15"/>
          <p:cNvSpPr/>
          <p:nvPr/>
        </p:nvSpPr>
        <p:spPr>
          <a:xfrm>
            <a:off x="457200" y="4169664"/>
            <a:ext cx="3502152" cy="2331720"/>
          </a:xfrm>
          <a:prstGeom prst="roundRect">
            <a:avLst>
              <a:gd name="adj" fmla="val 2745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621792" y="4334256"/>
            <a:ext cx="402336" cy="402336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096" y="4386560"/>
            <a:ext cx="297729" cy="297729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133856" y="4315968"/>
            <a:ext cx="2679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3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ЭНЕРГЕТИКА И СТРОИТЕЛЬСТВО</a:t>
            </a:r>
            <a:endParaRPr lang="en-US" sz="1030" dirty="0"/>
          </a:p>
        </p:txBody>
      </p:sp>
      <p:sp>
        <p:nvSpPr>
          <p:cNvPr id="24" name="Text 18"/>
          <p:cNvSpPr/>
          <p:nvPr/>
        </p:nvSpPr>
        <p:spPr>
          <a:xfrm>
            <a:off x="640080" y="4882896"/>
            <a:ext cx="315468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Генерация тепловой электроэнергии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Передача и распределение электроэнергии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Строительство жилых и нежилых зданий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Аквакультура и водоснабжение</a:t>
            </a:r>
            <a:endParaRPr lang="en-US" sz="930" dirty="0"/>
          </a:p>
        </p:txBody>
      </p:sp>
      <p:sp>
        <p:nvSpPr>
          <p:cNvPr id="25" name="Shape 19"/>
          <p:cNvSpPr/>
          <p:nvPr/>
        </p:nvSpPr>
        <p:spPr>
          <a:xfrm>
            <a:off x="4096512" y="4169664"/>
            <a:ext cx="3502152" cy="2331720"/>
          </a:xfrm>
          <a:prstGeom prst="roundRect">
            <a:avLst>
              <a:gd name="adj" fmla="val 2745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4261104" y="4334256"/>
            <a:ext cx="402336" cy="402336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3408" y="4386560"/>
            <a:ext cx="297729" cy="297729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773168" y="4315968"/>
            <a:ext cx="2679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3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ТУРИЗМ (КЕНДЕРЛИ)</a:t>
            </a:r>
            <a:endParaRPr lang="en-US" sz="1030" dirty="0"/>
          </a:p>
        </p:txBody>
      </p:sp>
      <p:sp>
        <p:nvSpPr>
          <p:cNvPr id="29" name="Text 22"/>
          <p:cNvSpPr/>
          <p:nvPr/>
        </p:nvSpPr>
        <p:spPr>
          <a:xfrm>
            <a:off x="4279392" y="4882896"/>
            <a:ext cx="315468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Гостиницы и места размещения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Санаторно-курортная деятельность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Организация отдыха и развлечений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Благоустройство территорий</a:t>
            </a:r>
            <a:endParaRPr lang="en-US" sz="930" dirty="0"/>
          </a:p>
        </p:txBody>
      </p:sp>
      <p:sp>
        <p:nvSpPr>
          <p:cNvPr id="30" name="Shape 23"/>
          <p:cNvSpPr/>
          <p:nvPr/>
        </p:nvSpPr>
        <p:spPr>
          <a:xfrm>
            <a:off x="7735824" y="4169664"/>
            <a:ext cx="3502152" cy="2331720"/>
          </a:xfrm>
          <a:prstGeom prst="roundRect">
            <a:avLst>
              <a:gd name="adj" fmla="val 2745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31" name="Shape 24"/>
          <p:cNvSpPr/>
          <p:nvPr/>
        </p:nvSpPr>
        <p:spPr>
          <a:xfrm>
            <a:off x="7900416" y="4334256"/>
            <a:ext cx="402336" cy="402336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3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2720" y="4386560"/>
            <a:ext cx="297729" cy="297729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8412480" y="4315968"/>
            <a:ext cx="2679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3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ТРАНСПОРТ И ОБОРУДОВАНИЕ</a:t>
            </a:r>
            <a:endParaRPr lang="en-US" sz="1030" dirty="0"/>
          </a:p>
        </p:txBody>
      </p:sp>
      <p:sp>
        <p:nvSpPr>
          <p:cNvPr id="34" name="Text 26"/>
          <p:cNvSpPr/>
          <p:nvPr/>
        </p:nvSpPr>
        <p:spPr>
          <a:xfrm>
            <a:off x="7918704" y="4882896"/>
            <a:ext cx="315468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Производство автотранспорта и прицепов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Морские и прибрежные грузоперевозки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Текстиль, одежда, мебель, изделия из дерева</a:t>
            </a:r>
            <a:endParaRPr lang="en-US" sz="930" dirty="0"/>
          </a:p>
          <a:p>
            <a:pPr marL="152400" indent="-152400">
              <a:lnSpc>
                <a:spcPct val="118000"/>
              </a:lnSpc>
              <a:buSzPct val="100000"/>
              <a:buChar char="•"/>
            </a:pPr>
            <a:r>
              <a:rPr lang="en-US" sz="93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Строительство дорог (территория аэропорта)</a:t>
            </a:r>
            <a:endParaRPr lang="en-US" sz="930" dirty="0"/>
          </a:p>
        </p:txBody>
      </p:sp>
      <p:sp>
        <p:nvSpPr>
          <p:cNvPr id="35" name="Text 27"/>
          <p:cNvSpPr/>
          <p:nvPr/>
        </p:nvSpPr>
        <p:spPr>
          <a:xfrm>
            <a:off x="457200" y="651052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*Отдельные виды деятельности (строительство, санаторно-курортная деятельность) применяются исключительно в курортной зоне Кендерли; строительство дорог — на территории аэропорта.</a:t>
            </a:r>
            <a:endParaRPr lang="en-US" sz="850" dirty="0"/>
          </a:p>
        </p:txBody>
      </p:sp>
      <p:sp>
        <p:nvSpPr>
          <p:cNvPr id="36" name="Shape 28"/>
          <p:cNvSpPr/>
          <p:nvPr/>
        </p:nvSpPr>
        <p:spPr>
          <a:xfrm>
            <a:off x="10195560" y="463326"/>
            <a:ext cx="110990" cy="184983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37" name="Shape 29"/>
          <p:cNvSpPr/>
          <p:nvPr/>
        </p:nvSpPr>
        <p:spPr>
          <a:xfrm>
            <a:off x="10274838" y="384048"/>
            <a:ext cx="121560" cy="264262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38" name="Shape 30"/>
          <p:cNvSpPr/>
          <p:nvPr/>
        </p:nvSpPr>
        <p:spPr>
          <a:xfrm>
            <a:off x="10364687" y="442186"/>
            <a:ext cx="105705" cy="206124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39" name="Text 31"/>
          <p:cNvSpPr/>
          <p:nvPr/>
        </p:nvSpPr>
        <p:spPr>
          <a:xfrm>
            <a:off x="10507389" y="365760"/>
            <a:ext cx="1787652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5" b="1" spc="120" kern="0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TAU INVEST</a:t>
            </a:r>
            <a:endParaRPr lang="en-US" sz="1105" dirty="0"/>
          </a:p>
        </p:txBody>
      </p:sp>
      <p:sp>
        <p:nvSpPr>
          <p:cNvPr id="40" name="Text 32"/>
          <p:cNvSpPr/>
          <p:nvPr/>
        </p:nvSpPr>
        <p:spPr>
          <a:xfrm>
            <a:off x="10507389" y="539496"/>
            <a:ext cx="1865376" cy="139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63" spc="160" kern="0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O L U T I O N S</a:t>
            </a:r>
            <a:endParaRPr lang="en-US" sz="663" dirty="0"/>
          </a:p>
        </p:txBody>
      </p:sp>
      <p:sp>
        <p:nvSpPr>
          <p:cNvPr id="41" name="Text 33"/>
          <p:cNvSpPr/>
          <p:nvPr/>
        </p:nvSpPr>
        <p:spPr>
          <a:xfrm>
            <a:off x="11475720" y="652881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ПРЕФЕРЕНЦИИ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УСЛОВИЯ УЧАСТНИКА СЭЗ «МОРПОРТ АКТАУ»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457200" y="1691640"/>
            <a:ext cx="1719072" cy="1051560"/>
          </a:xfrm>
          <a:prstGeom prst="roundRect">
            <a:avLst>
              <a:gd name="adj" fmla="val 6087"/>
            </a:avLst>
          </a:prstGeom>
          <a:solidFill>
            <a:srgbClr val="0A2D4E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783080"/>
            <a:ext cx="1719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5FB4E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0%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0352" y="2295144"/>
            <a:ext cx="1572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Корпоративный подоходный налог</a:t>
            </a:r>
            <a:endParaRPr lang="en-US" sz="830" dirty="0"/>
          </a:p>
        </p:txBody>
      </p:sp>
      <p:sp>
        <p:nvSpPr>
          <p:cNvPr id="7" name="Shape 5"/>
          <p:cNvSpPr/>
          <p:nvPr/>
        </p:nvSpPr>
        <p:spPr>
          <a:xfrm>
            <a:off x="2267712" y="1691640"/>
            <a:ext cx="1719072" cy="1051560"/>
          </a:xfrm>
          <a:prstGeom prst="roundRect">
            <a:avLst>
              <a:gd name="adj" fmla="val 6087"/>
            </a:avLst>
          </a:prstGeom>
          <a:solidFill>
            <a:srgbClr val="0A2D4E"/>
          </a:solidFill>
          <a:ln/>
        </p:spPr>
      </p:sp>
      <p:sp>
        <p:nvSpPr>
          <p:cNvPr id="8" name="Text 6"/>
          <p:cNvSpPr/>
          <p:nvPr/>
        </p:nvSpPr>
        <p:spPr>
          <a:xfrm>
            <a:off x="2267712" y="1783080"/>
            <a:ext cx="1719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5FB4E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0%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2340864" y="2295144"/>
            <a:ext cx="1572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Налог на имущество</a:t>
            </a:r>
            <a:endParaRPr lang="en-US" sz="830" dirty="0"/>
          </a:p>
        </p:txBody>
      </p:sp>
      <p:sp>
        <p:nvSpPr>
          <p:cNvPr id="10" name="Shape 8"/>
          <p:cNvSpPr/>
          <p:nvPr/>
        </p:nvSpPr>
        <p:spPr>
          <a:xfrm>
            <a:off x="4078224" y="1691640"/>
            <a:ext cx="1719072" cy="1051560"/>
          </a:xfrm>
          <a:prstGeom prst="roundRect">
            <a:avLst>
              <a:gd name="adj" fmla="val 6087"/>
            </a:avLst>
          </a:prstGeom>
          <a:solidFill>
            <a:srgbClr val="0A2D4E"/>
          </a:solidFill>
          <a:ln/>
        </p:spPr>
      </p:sp>
      <p:sp>
        <p:nvSpPr>
          <p:cNvPr id="11" name="Text 9"/>
          <p:cNvSpPr/>
          <p:nvPr/>
        </p:nvSpPr>
        <p:spPr>
          <a:xfrm>
            <a:off x="4078224" y="1783080"/>
            <a:ext cx="1719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5FB4E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0%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4151376" y="2295144"/>
            <a:ext cx="1572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НДС на импортное сырьё</a:t>
            </a:r>
            <a:endParaRPr lang="en-US" sz="830" dirty="0"/>
          </a:p>
        </p:txBody>
      </p:sp>
      <p:sp>
        <p:nvSpPr>
          <p:cNvPr id="13" name="Shape 11"/>
          <p:cNvSpPr/>
          <p:nvPr/>
        </p:nvSpPr>
        <p:spPr>
          <a:xfrm>
            <a:off x="5888736" y="1691640"/>
            <a:ext cx="1719072" cy="1051560"/>
          </a:xfrm>
          <a:prstGeom prst="roundRect">
            <a:avLst>
              <a:gd name="adj" fmla="val 6087"/>
            </a:avLst>
          </a:prstGeom>
          <a:solidFill>
            <a:srgbClr val="0A2D4E"/>
          </a:solidFill>
          <a:ln/>
        </p:spPr>
      </p:sp>
      <p:sp>
        <p:nvSpPr>
          <p:cNvPr id="14" name="Text 12"/>
          <p:cNvSpPr/>
          <p:nvPr/>
        </p:nvSpPr>
        <p:spPr>
          <a:xfrm>
            <a:off x="5888736" y="1783080"/>
            <a:ext cx="1719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5FB4E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0%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5961888" y="2295144"/>
            <a:ext cx="1572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Таможенные пошлины на импорт</a:t>
            </a:r>
            <a:endParaRPr lang="en-US" sz="830" dirty="0"/>
          </a:p>
        </p:txBody>
      </p:sp>
      <p:sp>
        <p:nvSpPr>
          <p:cNvPr id="16" name="Shape 14"/>
          <p:cNvSpPr/>
          <p:nvPr/>
        </p:nvSpPr>
        <p:spPr>
          <a:xfrm>
            <a:off x="7699248" y="1691640"/>
            <a:ext cx="1719072" cy="1051560"/>
          </a:xfrm>
          <a:prstGeom prst="roundRect">
            <a:avLst>
              <a:gd name="adj" fmla="val 6087"/>
            </a:avLst>
          </a:prstGeom>
          <a:solidFill>
            <a:srgbClr val="0A2D4E"/>
          </a:solidFill>
          <a:ln/>
        </p:spPr>
      </p:sp>
      <p:sp>
        <p:nvSpPr>
          <p:cNvPr id="17" name="Text 15"/>
          <p:cNvSpPr/>
          <p:nvPr/>
        </p:nvSpPr>
        <p:spPr>
          <a:xfrm>
            <a:off x="7699248" y="1783080"/>
            <a:ext cx="1719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5FB4E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0%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7772400" y="2295144"/>
            <a:ext cx="1572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Земельный налог</a:t>
            </a:r>
            <a:endParaRPr lang="en-US" sz="830" dirty="0"/>
          </a:p>
        </p:txBody>
      </p:sp>
      <p:sp>
        <p:nvSpPr>
          <p:cNvPr id="19" name="Shape 17"/>
          <p:cNvSpPr/>
          <p:nvPr/>
        </p:nvSpPr>
        <p:spPr>
          <a:xfrm>
            <a:off x="9509760" y="1691640"/>
            <a:ext cx="1719072" cy="1051560"/>
          </a:xfrm>
          <a:prstGeom prst="roundRect">
            <a:avLst>
              <a:gd name="adj" fmla="val 6087"/>
            </a:avLst>
          </a:prstGeom>
          <a:solidFill>
            <a:srgbClr val="0A2D4E"/>
          </a:solidFill>
          <a:ln/>
        </p:spPr>
      </p:sp>
      <p:sp>
        <p:nvSpPr>
          <p:cNvPr id="20" name="Text 18"/>
          <p:cNvSpPr/>
          <p:nvPr/>
        </p:nvSpPr>
        <p:spPr>
          <a:xfrm>
            <a:off x="9509760" y="1783080"/>
            <a:ext cx="17190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5FB4E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0%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9582912" y="2295144"/>
            <a:ext cx="15727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3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Плата за аренду земли</a:t>
            </a:r>
            <a:endParaRPr lang="en-US" sz="830" dirty="0"/>
          </a:p>
        </p:txBody>
      </p:sp>
      <p:sp>
        <p:nvSpPr>
          <p:cNvPr id="22" name="Text 20"/>
          <p:cNvSpPr/>
          <p:nvPr/>
        </p:nvSpPr>
        <p:spPr>
          <a:xfrm>
            <a:off x="457200" y="2907792"/>
            <a:ext cx="10607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Льготы предоставляются на 7, 15 или 25 лет в зависимости от объёма инвестиций проекта.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57200" y="33101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КАТЕГОРИИ УЧАСТНИКОВ ПО ОБЪЁМУ ПРОЕКТА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3657600"/>
            <a:ext cx="3502152" cy="1417320"/>
          </a:xfrm>
          <a:prstGeom prst="roundRect">
            <a:avLst>
              <a:gd name="adj" fmla="val 4516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40080" y="3840480"/>
            <a:ext cx="502920" cy="502920"/>
          </a:xfrm>
          <a:prstGeom prst="ellipse">
            <a:avLst/>
          </a:prstGeom>
          <a:solidFill>
            <a:srgbClr val="1669A8"/>
          </a:solidFill>
          <a:ln/>
        </p:spPr>
      </p:sp>
      <p:sp>
        <p:nvSpPr>
          <p:cNvPr id="26" name="Text 24"/>
          <p:cNvSpPr/>
          <p:nvPr/>
        </p:nvSpPr>
        <p:spPr>
          <a:xfrm>
            <a:off x="640080" y="38404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1280160" y="3822192"/>
            <a:ext cx="25420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3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 26 990 764 тг</a:t>
            </a:r>
            <a:endParaRPr lang="en-US" sz="1130" dirty="0"/>
          </a:p>
        </p:txBody>
      </p:sp>
      <p:sp>
        <p:nvSpPr>
          <p:cNvPr id="28" name="Text 26"/>
          <p:cNvSpPr/>
          <p:nvPr/>
        </p:nvSpPr>
        <p:spPr>
          <a:xfrm>
            <a:off x="1280160" y="4187952"/>
            <a:ext cx="2542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(≈ до 56 тыс. $)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40080" y="4617720"/>
            <a:ext cx="3136392" cy="0"/>
          </a:xfrm>
          <a:prstGeom prst="line">
            <a:avLst/>
          </a:prstGeom>
          <a:noFill/>
          <a:ln w="12700">
            <a:solidFill>
              <a:srgbClr val="D3E6F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0080" y="468172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лет льгот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4096512" y="3657600"/>
            <a:ext cx="3502152" cy="1417320"/>
          </a:xfrm>
          <a:prstGeom prst="roundRect">
            <a:avLst>
              <a:gd name="adj" fmla="val 4516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279392" y="3840480"/>
            <a:ext cx="502920" cy="502920"/>
          </a:xfrm>
          <a:prstGeom prst="ellipse">
            <a:avLst/>
          </a:prstGeom>
          <a:solidFill>
            <a:srgbClr val="1669A8"/>
          </a:solidFill>
          <a:ln/>
        </p:spPr>
      </p:sp>
      <p:sp>
        <p:nvSpPr>
          <p:cNvPr id="33" name="Text 31"/>
          <p:cNvSpPr/>
          <p:nvPr/>
        </p:nvSpPr>
        <p:spPr>
          <a:xfrm>
            <a:off x="4279392" y="38404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919472" y="3822192"/>
            <a:ext cx="25420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3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26 990 764 – 130 455 359 тг</a:t>
            </a:r>
            <a:endParaRPr lang="en-US" sz="1130" dirty="0"/>
          </a:p>
        </p:txBody>
      </p:sp>
      <p:sp>
        <p:nvSpPr>
          <p:cNvPr id="35" name="Text 33"/>
          <p:cNvSpPr/>
          <p:nvPr/>
        </p:nvSpPr>
        <p:spPr>
          <a:xfrm>
            <a:off x="4919472" y="4187952"/>
            <a:ext cx="2542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(≈ 56 – 271 тыс. $)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4279392" y="4617720"/>
            <a:ext cx="3136392" cy="0"/>
          </a:xfrm>
          <a:prstGeom prst="line">
            <a:avLst/>
          </a:prstGeom>
          <a:noFill/>
          <a:ln w="12700">
            <a:solidFill>
              <a:srgbClr val="D3E6F5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279392" y="468172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лет льгот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7735824" y="3657600"/>
            <a:ext cx="3502152" cy="1417320"/>
          </a:xfrm>
          <a:prstGeom prst="roundRect">
            <a:avLst>
              <a:gd name="adj" fmla="val 4516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918704" y="3840480"/>
            <a:ext cx="502920" cy="502920"/>
          </a:xfrm>
          <a:prstGeom prst="ellipse">
            <a:avLst/>
          </a:prstGeom>
          <a:solidFill>
            <a:srgbClr val="1669A8"/>
          </a:solidFill>
          <a:ln/>
        </p:spPr>
      </p:sp>
      <p:sp>
        <p:nvSpPr>
          <p:cNvPr id="40" name="Text 38"/>
          <p:cNvSpPr/>
          <p:nvPr/>
        </p:nvSpPr>
        <p:spPr>
          <a:xfrm>
            <a:off x="7918704" y="38404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2000" dirty="0"/>
          </a:p>
        </p:txBody>
      </p:sp>
      <p:sp>
        <p:nvSpPr>
          <p:cNvPr id="41" name="Text 39"/>
          <p:cNvSpPr/>
          <p:nvPr/>
        </p:nvSpPr>
        <p:spPr>
          <a:xfrm>
            <a:off x="8558784" y="3822192"/>
            <a:ext cx="25420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3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130 455 359 тг</a:t>
            </a:r>
            <a:endParaRPr lang="en-US" sz="1130" dirty="0"/>
          </a:p>
        </p:txBody>
      </p:sp>
      <p:sp>
        <p:nvSpPr>
          <p:cNvPr id="42" name="Text 40"/>
          <p:cNvSpPr/>
          <p:nvPr/>
        </p:nvSpPr>
        <p:spPr>
          <a:xfrm>
            <a:off x="8558784" y="4187952"/>
            <a:ext cx="25420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(≈ от 271 тыс. $)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7918704" y="4617720"/>
            <a:ext cx="3136392" cy="0"/>
          </a:xfrm>
          <a:prstGeom prst="line">
            <a:avLst/>
          </a:prstGeom>
          <a:noFill/>
          <a:ln w="12700">
            <a:solidFill>
              <a:srgbClr val="D3E6F5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918704" y="468172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лет льгот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457200" y="528523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ДОПОЛНИТЕЛЬНЫЕ ВОЗМОЖНОСТИ</a:t>
            </a:r>
            <a:endParaRPr lang="en-US" sz="1300" dirty="0"/>
          </a:p>
        </p:txBody>
      </p:sp>
      <p:sp>
        <p:nvSpPr>
          <p:cNvPr id="46" name="Shape 44"/>
          <p:cNvSpPr/>
          <p:nvPr/>
        </p:nvSpPr>
        <p:spPr>
          <a:xfrm>
            <a:off x="457200" y="5623560"/>
            <a:ext cx="3502152" cy="822960"/>
          </a:xfrm>
          <a:prstGeom prst="roundRect">
            <a:avLst>
              <a:gd name="adj" fmla="val 6667"/>
            </a:avLst>
          </a:prstGeom>
          <a:solidFill>
            <a:srgbClr val="0A2D4E"/>
          </a:solidFill>
          <a:ln/>
        </p:spPr>
      </p:sp>
      <p:sp>
        <p:nvSpPr>
          <p:cNvPr id="47" name="Shape 45"/>
          <p:cNvSpPr/>
          <p:nvPr/>
        </p:nvSpPr>
        <p:spPr>
          <a:xfrm>
            <a:off x="594360" y="5760720"/>
            <a:ext cx="548640" cy="548640"/>
          </a:xfrm>
          <a:prstGeom prst="ellipse">
            <a:avLst/>
          </a:prstGeom>
          <a:solidFill>
            <a:srgbClr val="2F8FCB"/>
          </a:solidFill>
          <a:ln/>
        </p:spPr>
      </p:sp>
      <p:pic>
        <p:nvPicPr>
          <p:cNvPr id="4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5683" y="5832043"/>
            <a:ext cx="405994" cy="405994"/>
          </a:xfrm>
          <a:prstGeom prst="rect">
            <a:avLst/>
          </a:prstGeom>
        </p:spPr>
      </p:pic>
      <p:sp>
        <p:nvSpPr>
          <p:cNvPr id="49" name="Text 46"/>
          <p:cNvSpPr/>
          <p:nvPr/>
        </p:nvSpPr>
        <p:spPr>
          <a:xfrm>
            <a:off x="1234440" y="5696712"/>
            <a:ext cx="258775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6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Земельный участок предоставляется без арендной платы</a:t>
            </a:r>
            <a:endParaRPr lang="en-US" sz="960" dirty="0"/>
          </a:p>
        </p:txBody>
      </p:sp>
      <p:sp>
        <p:nvSpPr>
          <p:cNvPr id="50" name="Shape 47"/>
          <p:cNvSpPr/>
          <p:nvPr/>
        </p:nvSpPr>
        <p:spPr>
          <a:xfrm>
            <a:off x="4096512" y="5623560"/>
            <a:ext cx="3502152" cy="822960"/>
          </a:xfrm>
          <a:prstGeom prst="roundRect">
            <a:avLst>
              <a:gd name="adj" fmla="val 6667"/>
            </a:avLst>
          </a:prstGeom>
          <a:solidFill>
            <a:srgbClr val="0A2D4E"/>
          </a:solidFill>
          <a:ln/>
        </p:spPr>
      </p:sp>
      <p:sp>
        <p:nvSpPr>
          <p:cNvPr id="51" name="Shape 48"/>
          <p:cNvSpPr/>
          <p:nvPr/>
        </p:nvSpPr>
        <p:spPr>
          <a:xfrm>
            <a:off x="4233672" y="5760720"/>
            <a:ext cx="548640" cy="548640"/>
          </a:xfrm>
          <a:prstGeom prst="ellipse">
            <a:avLst/>
          </a:prstGeom>
          <a:solidFill>
            <a:srgbClr val="2F8FCB"/>
          </a:solidFill>
          <a:ln/>
        </p:spPr>
      </p:sp>
      <p:pic>
        <p:nvPicPr>
          <p:cNvPr id="5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4995" y="5832043"/>
            <a:ext cx="405994" cy="405994"/>
          </a:xfrm>
          <a:prstGeom prst="rect">
            <a:avLst/>
          </a:prstGeom>
        </p:spPr>
      </p:pic>
      <p:sp>
        <p:nvSpPr>
          <p:cNvPr id="53" name="Text 49"/>
          <p:cNvSpPr/>
          <p:nvPr/>
        </p:nvSpPr>
        <p:spPr>
          <a:xfrm>
            <a:off x="4873752" y="5696712"/>
            <a:ext cx="258775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6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Упрощённый порядок привлечения иностранной рабочей силы</a:t>
            </a:r>
            <a:endParaRPr lang="en-US" sz="960" dirty="0"/>
          </a:p>
        </p:txBody>
      </p:sp>
      <p:sp>
        <p:nvSpPr>
          <p:cNvPr id="54" name="Shape 50"/>
          <p:cNvSpPr/>
          <p:nvPr/>
        </p:nvSpPr>
        <p:spPr>
          <a:xfrm>
            <a:off x="7735824" y="5623560"/>
            <a:ext cx="3502152" cy="822960"/>
          </a:xfrm>
          <a:prstGeom prst="roundRect">
            <a:avLst>
              <a:gd name="adj" fmla="val 6667"/>
            </a:avLst>
          </a:prstGeom>
          <a:solidFill>
            <a:srgbClr val="0A2D4E"/>
          </a:solidFill>
          <a:ln/>
        </p:spPr>
      </p:sp>
      <p:sp>
        <p:nvSpPr>
          <p:cNvPr id="55" name="Shape 51"/>
          <p:cNvSpPr/>
          <p:nvPr/>
        </p:nvSpPr>
        <p:spPr>
          <a:xfrm>
            <a:off x="7872984" y="5760720"/>
            <a:ext cx="548640" cy="548640"/>
          </a:xfrm>
          <a:prstGeom prst="ellipse">
            <a:avLst/>
          </a:prstGeom>
          <a:solidFill>
            <a:srgbClr val="2F8FCB"/>
          </a:solidFill>
          <a:ln/>
        </p:spPr>
      </p:sp>
      <p:pic>
        <p:nvPicPr>
          <p:cNvPr id="5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4307" y="5832043"/>
            <a:ext cx="405994" cy="405994"/>
          </a:xfrm>
          <a:prstGeom prst="rect">
            <a:avLst/>
          </a:prstGeom>
        </p:spPr>
      </p:pic>
      <p:sp>
        <p:nvSpPr>
          <p:cNvPr id="57" name="Text 52"/>
          <p:cNvSpPr/>
          <p:nvPr/>
        </p:nvSpPr>
        <p:spPr>
          <a:xfrm>
            <a:off x="8513064" y="5696712"/>
            <a:ext cx="258775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6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Стратегическое расположение с прямым выходом к морю</a:t>
            </a:r>
            <a:endParaRPr lang="en-US" sz="960" dirty="0"/>
          </a:p>
        </p:txBody>
      </p:sp>
      <p:sp>
        <p:nvSpPr>
          <p:cNvPr id="58" name="Shape 53"/>
          <p:cNvSpPr/>
          <p:nvPr/>
        </p:nvSpPr>
        <p:spPr>
          <a:xfrm>
            <a:off x="10195560" y="463326"/>
            <a:ext cx="110990" cy="184983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59" name="Shape 54"/>
          <p:cNvSpPr/>
          <p:nvPr/>
        </p:nvSpPr>
        <p:spPr>
          <a:xfrm>
            <a:off x="10274838" y="384048"/>
            <a:ext cx="121560" cy="264262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60" name="Shape 55"/>
          <p:cNvSpPr/>
          <p:nvPr/>
        </p:nvSpPr>
        <p:spPr>
          <a:xfrm>
            <a:off x="10364687" y="442186"/>
            <a:ext cx="105705" cy="206124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61" name="Text 56"/>
          <p:cNvSpPr/>
          <p:nvPr/>
        </p:nvSpPr>
        <p:spPr>
          <a:xfrm>
            <a:off x="10507389" y="365760"/>
            <a:ext cx="1787652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5" b="1" spc="120" kern="0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TAU INVEST</a:t>
            </a:r>
            <a:endParaRPr lang="en-US" sz="1105" dirty="0"/>
          </a:p>
        </p:txBody>
      </p:sp>
      <p:sp>
        <p:nvSpPr>
          <p:cNvPr id="62" name="Text 57"/>
          <p:cNvSpPr/>
          <p:nvPr/>
        </p:nvSpPr>
        <p:spPr>
          <a:xfrm>
            <a:off x="10507389" y="539496"/>
            <a:ext cx="1865376" cy="139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63" spc="160" kern="0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O L U T I O N S</a:t>
            </a:r>
            <a:endParaRPr lang="en-US" sz="663" dirty="0"/>
          </a:p>
        </p:txBody>
      </p:sp>
      <p:sp>
        <p:nvSpPr>
          <p:cNvPr id="63" name="Text 58"/>
          <p:cNvSpPr/>
          <p:nvPr/>
        </p:nvSpPr>
        <p:spPr>
          <a:xfrm>
            <a:off x="11475720" y="652881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ОСНОВНЫЕ ПОКАЗАТЕЛИ СЭЗ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457200" y="1691640"/>
            <a:ext cx="3502152" cy="1051560"/>
          </a:xfrm>
          <a:prstGeom prst="roundRect">
            <a:avLst>
              <a:gd name="adj" fmla="val 6087"/>
            </a:avLst>
          </a:prstGeom>
          <a:solidFill>
            <a:srgbClr val="0A2D4E"/>
          </a:solidFill>
          <a:ln w="12700">
            <a:solidFill>
              <a:srgbClr val="0A2D4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801368"/>
            <a:ext cx="3136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69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40080" y="2267712"/>
            <a:ext cx="31363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участников СЭЗ (38 на стадии реализации)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4096512" y="1691640"/>
            <a:ext cx="3502152" cy="1051560"/>
          </a:xfrm>
          <a:prstGeom prst="roundRect">
            <a:avLst>
              <a:gd name="adj" fmla="val 6087"/>
            </a:avLst>
          </a:prstGeom>
          <a:solidFill>
            <a:srgbClr val="0A2D4E"/>
          </a:solidFill>
          <a:ln w="12700">
            <a:solidFill>
              <a:srgbClr val="0A2D4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79392" y="1801368"/>
            <a:ext cx="3136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810,5 млн $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279392" y="2267712"/>
            <a:ext cx="31363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суммарный объём инвестиций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7735824" y="1691640"/>
            <a:ext cx="3502152" cy="1051560"/>
          </a:xfrm>
          <a:prstGeom prst="roundRect">
            <a:avLst>
              <a:gd name="adj" fmla="val 6087"/>
            </a:avLst>
          </a:prstGeom>
          <a:solidFill>
            <a:srgbClr val="0A2D4E"/>
          </a:solidFill>
          <a:ln w="12700">
            <a:solidFill>
              <a:srgbClr val="0A2D4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918704" y="1801368"/>
            <a:ext cx="3136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1,3 млрд $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7918704" y="2267712"/>
            <a:ext cx="31363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стоимость произведённой продукции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57200" y="2862072"/>
            <a:ext cx="3502152" cy="1051560"/>
          </a:xfrm>
          <a:prstGeom prst="roundRect">
            <a:avLst>
              <a:gd name="adj" fmla="val 6087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2971800"/>
            <a:ext cx="3136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69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3 342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640080" y="3438144"/>
            <a:ext cx="31363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созданных рабочих мест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096512" y="2862072"/>
            <a:ext cx="3502152" cy="1051560"/>
          </a:xfrm>
          <a:prstGeom prst="roundRect">
            <a:avLst>
              <a:gd name="adj" fmla="val 6087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79392" y="2971800"/>
            <a:ext cx="3136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69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154,8 млн $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4279392" y="3438144"/>
            <a:ext cx="31363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поступления в бюджет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7735824" y="2862072"/>
            <a:ext cx="3502152" cy="1051560"/>
          </a:xfrm>
          <a:prstGeom prst="roundRect">
            <a:avLst>
              <a:gd name="adj" fmla="val 6087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918704" y="2971800"/>
            <a:ext cx="3136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69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8,7 млн $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7918704" y="3438144"/>
            <a:ext cx="31363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объём экспорта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57200" y="4041648"/>
            <a:ext cx="5212080" cy="868680"/>
          </a:xfrm>
          <a:prstGeom prst="roundRect">
            <a:avLst>
              <a:gd name="adj" fmla="val 7368"/>
            </a:avLst>
          </a:prstGeom>
          <a:solidFill>
            <a:srgbClr val="1669A8"/>
          </a:solidFill>
          <a:ln/>
        </p:spPr>
      </p:sp>
      <p:sp>
        <p:nvSpPr>
          <p:cNvPr id="23" name="Text 21"/>
          <p:cNvSpPr/>
          <p:nvPr/>
        </p:nvSpPr>
        <p:spPr>
          <a:xfrm>
            <a:off x="640080" y="4041648"/>
            <a:ext cx="4846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 USD </a:t>
            </a:r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DCEE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частных инвестиций на 1 тенге бюджетных вложений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5806440" y="4041648"/>
            <a:ext cx="5074920" cy="868680"/>
          </a:xfrm>
          <a:prstGeom prst="roundRect">
            <a:avLst>
              <a:gd name="adj" fmla="val 7368"/>
            </a:avLst>
          </a:prstGeom>
          <a:solidFill>
            <a:srgbClr val="2F8FCB"/>
          </a:solidFill>
          <a:ln/>
        </p:spPr>
      </p:sp>
      <p:sp>
        <p:nvSpPr>
          <p:cNvPr id="25" name="Text 23"/>
          <p:cNvSpPr/>
          <p:nvPr/>
        </p:nvSpPr>
        <p:spPr>
          <a:xfrm>
            <a:off x="5989320" y="4041648"/>
            <a:ext cx="4754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9,5 USD </a:t>
            </a:r>
            <a:pPr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EAF5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налоговых поступлений на 1 тенге бюджетных вложений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457200" y="510235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ОТРАСЛЕВАЯ СТРУКТУРА ПРОЕКТОВ (69)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57200" y="5413248"/>
            <a:ext cx="2606040" cy="1005840"/>
          </a:xfrm>
          <a:prstGeom prst="roundRect">
            <a:avLst>
              <a:gd name="adj" fmla="val 5455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94360" y="5486400"/>
            <a:ext cx="91440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669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46</a:t>
            </a:r>
            <a:endParaRPr lang="en-US" sz="2600" dirty="0"/>
          </a:p>
        </p:txBody>
      </p:sp>
      <p:sp>
        <p:nvSpPr>
          <p:cNvPr id="29" name="Text 27"/>
          <p:cNvSpPr/>
          <p:nvPr/>
        </p:nvSpPr>
        <p:spPr>
          <a:xfrm>
            <a:off x="1463040" y="5486400"/>
            <a:ext cx="146304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Обрабатывающая</a:t>
            </a:r>
            <a:endParaRPr lang="en-US" sz="1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промышленность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3172968" y="5413248"/>
            <a:ext cx="2606040" cy="1005840"/>
          </a:xfrm>
          <a:prstGeom prst="roundRect">
            <a:avLst>
              <a:gd name="adj" fmla="val 5455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310128" y="5486400"/>
            <a:ext cx="91440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669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14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4178808" y="5486400"/>
            <a:ext cx="146304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Складские услуги</a:t>
            </a:r>
            <a:endParaRPr lang="en-US" sz="1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логистика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5888736" y="5413248"/>
            <a:ext cx="2606040" cy="1005840"/>
          </a:xfrm>
          <a:prstGeom prst="roundRect">
            <a:avLst>
              <a:gd name="adj" fmla="val 5455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025896" y="5486400"/>
            <a:ext cx="91440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669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2600" dirty="0"/>
          </a:p>
        </p:txBody>
      </p:sp>
      <p:sp>
        <p:nvSpPr>
          <p:cNvPr id="35" name="Text 33"/>
          <p:cNvSpPr/>
          <p:nvPr/>
        </p:nvSpPr>
        <p:spPr>
          <a:xfrm>
            <a:off x="6894576" y="5486400"/>
            <a:ext cx="146304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Туризм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8604504" y="5413248"/>
            <a:ext cx="2606040" cy="1005840"/>
          </a:xfrm>
          <a:prstGeom prst="roundRect">
            <a:avLst>
              <a:gd name="adj" fmla="val 5455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741664" y="5486400"/>
            <a:ext cx="91440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669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38" name="Text 36"/>
          <p:cNvSpPr/>
          <p:nvPr/>
        </p:nvSpPr>
        <p:spPr>
          <a:xfrm>
            <a:off x="9610344" y="5486400"/>
            <a:ext cx="146304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Аквакультура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457200" y="6419088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Проекты с иностранным капиталом: Италия, Турция, Германия, Азербайджан, Китай, Сингапур, ОАЭ — 14 компаний из 7 стран.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10195560" y="463326"/>
            <a:ext cx="110990" cy="184983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41" name="Shape 39"/>
          <p:cNvSpPr/>
          <p:nvPr/>
        </p:nvSpPr>
        <p:spPr>
          <a:xfrm>
            <a:off x="10274838" y="384048"/>
            <a:ext cx="121560" cy="264262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42" name="Shape 40"/>
          <p:cNvSpPr/>
          <p:nvPr/>
        </p:nvSpPr>
        <p:spPr>
          <a:xfrm>
            <a:off x="10364687" y="442186"/>
            <a:ext cx="105705" cy="206124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43" name="Text 41"/>
          <p:cNvSpPr/>
          <p:nvPr/>
        </p:nvSpPr>
        <p:spPr>
          <a:xfrm>
            <a:off x="10507389" y="365760"/>
            <a:ext cx="1787652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5" b="1" spc="120" kern="0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TAU INVEST</a:t>
            </a:r>
            <a:endParaRPr lang="en-US" sz="1105" dirty="0"/>
          </a:p>
        </p:txBody>
      </p:sp>
      <p:sp>
        <p:nvSpPr>
          <p:cNvPr id="44" name="Text 42"/>
          <p:cNvSpPr/>
          <p:nvPr/>
        </p:nvSpPr>
        <p:spPr>
          <a:xfrm>
            <a:off x="10507389" y="539496"/>
            <a:ext cx="1865376" cy="139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63" spc="160" kern="0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O L U T I O N S</a:t>
            </a:r>
            <a:endParaRPr lang="en-US" sz="663" dirty="0"/>
          </a:p>
        </p:txBody>
      </p:sp>
      <p:sp>
        <p:nvSpPr>
          <p:cNvPr id="45" name="Text 43"/>
          <p:cNvSpPr/>
          <p:nvPr/>
        </p:nvSpPr>
        <p:spPr>
          <a:xfrm>
            <a:off x="11475720" y="652881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ИНФРАСТРУКТУРА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50" b="1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ГОТОВАЯ ИНФРАСТРУКТУРА — МОЖНО ЗАХОДИТЬ И СТРОИТЬ</a:t>
            </a:r>
            <a:endParaRPr lang="en-US" sz="2550" dirty="0"/>
          </a:p>
        </p:txBody>
      </p:sp>
      <p:sp>
        <p:nvSpPr>
          <p:cNvPr id="4" name="Text 2"/>
          <p:cNvSpPr/>
          <p:nvPr/>
        </p:nvSpPr>
        <p:spPr>
          <a:xfrm>
            <a:off x="457200" y="120700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СЭЗ «Морпорт Актау» работает с 2003 года — инженерные сети, дороги, порт и аэропорт введены в эксплуатацию.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457200" y="1783080"/>
            <a:ext cx="1719072" cy="1600200"/>
          </a:xfrm>
          <a:prstGeom prst="roundRect">
            <a:avLst>
              <a:gd name="adj" fmla="val 4571"/>
            </a:avLst>
          </a:prstGeom>
          <a:solidFill>
            <a:srgbClr val="0A2D4E"/>
          </a:solidFill>
          <a:ln/>
        </p:spPr>
      </p:sp>
      <p:sp>
        <p:nvSpPr>
          <p:cNvPr id="6" name="Shape 4"/>
          <p:cNvSpPr/>
          <p:nvPr/>
        </p:nvSpPr>
        <p:spPr>
          <a:xfrm>
            <a:off x="1005840" y="2039112"/>
            <a:ext cx="621792" cy="621792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6673" y="2119945"/>
            <a:ext cx="460126" cy="46012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48640" y="2807208"/>
            <a:ext cx="15361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Водоснабжение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2267712" y="1783080"/>
            <a:ext cx="1719072" cy="1600200"/>
          </a:xfrm>
          <a:prstGeom prst="roundRect">
            <a:avLst>
              <a:gd name="adj" fmla="val 4571"/>
            </a:avLst>
          </a:prstGeom>
          <a:solidFill>
            <a:srgbClr val="0A2D4E"/>
          </a:solidFill>
          <a:ln/>
        </p:spPr>
      </p:sp>
      <p:sp>
        <p:nvSpPr>
          <p:cNvPr id="10" name="Shape 7"/>
          <p:cNvSpPr/>
          <p:nvPr/>
        </p:nvSpPr>
        <p:spPr>
          <a:xfrm>
            <a:off x="2816352" y="2039112"/>
            <a:ext cx="621792" cy="621792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185" y="2119945"/>
            <a:ext cx="460126" cy="46012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359152" y="2807208"/>
            <a:ext cx="15361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Водоотведение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4078224" y="1783080"/>
            <a:ext cx="1719072" cy="1600200"/>
          </a:xfrm>
          <a:prstGeom prst="roundRect">
            <a:avLst>
              <a:gd name="adj" fmla="val 4571"/>
            </a:avLst>
          </a:prstGeom>
          <a:solidFill>
            <a:srgbClr val="0A2D4E"/>
          </a:solidFill>
          <a:ln/>
        </p:spPr>
      </p:sp>
      <p:sp>
        <p:nvSpPr>
          <p:cNvPr id="14" name="Shape 10"/>
          <p:cNvSpPr/>
          <p:nvPr/>
        </p:nvSpPr>
        <p:spPr>
          <a:xfrm>
            <a:off x="4626864" y="2039112"/>
            <a:ext cx="621792" cy="621792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697" y="2119945"/>
            <a:ext cx="460126" cy="46012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169664" y="2807208"/>
            <a:ext cx="15361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Автодорога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5888736" y="1783080"/>
            <a:ext cx="1719072" cy="1600200"/>
          </a:xfrm>
          <a:prstGeom prst="roundRect">
            <a:avLst>
              <a:gd name="adj" fmla="val 4571"/>
            </a:avLst>
          </a:prstGeom>
          <a:solidFill>
            <a:srgbClr val="0A2D4E"/>
          </a:solidFill>
          <a:ln/>
        </p:spPr>
      </p:sp>
      <p:sp>
        <p:nvSpPr>
          <p:cNvPr id="18" name="Shape 13"/>
          <p:cNvSpPr/>
          <p:nvPr/>
        </p:nvSpPr>
        <p:spPr>
          <a:xfrm>
            <a:off x="6437376" y="2039112"/>
            <a:ext cx="621792" cy="621792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8209" y="2119945"/>
            <a:ext cx="460126" cy="46012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980176" y="2807208"/>
            <a:ext cx="15361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Электроснабжение</a:t>
            </a:r>
            <a:endParaRPr lang="en-US" sz="1150" dirty="0"/>
          </a:p>
        </p:txBody>
      </p:sp>
      <p:sp>
        <p:nvSpPr>
          <p:cNvPr id="21" name="Shape 15"/>
          <p:cNvSpPr/>
          <p:nvPr/>
        </p:nvSpPr>
        <p:spPr>
          <a:xfrm>
            <a:off x="7699248" y="1783080"/>
            <a:ext cx="1719072" cy="1600200"/>
          </a:xfrm>
          <a:prstGeom prst="roundRect">
            <a:avLst>
              <a:gd name="adj" fmla="val 4571"/>
            </a:avLst>
          </a:prstGeom>
          <a:solidFill>
            <a:srgbClr val="0A2D4E"/>
          </a:solidFill>
          <a:ln/>
        </p:spPr>
      </p:sp>
      <p:sp>
        <p:nvSpPr>
          <p:cNvPr id="22" name="Shape 16"/>
          <p:cNvSpPr/>
          <p:nvPr/>
        </p:nvSpPr>
        <p:spPr>
          <a:xfrm>
            <a:off x="8247888" y="2039112"/>
            <a:ext cx="621792" cy="621792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8721" y="2119945"/>
            <a:ext cx="460126" cy="460126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790688" y="2807208"/>
            <a:ext cx="15361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Газоснабжение</a:t>
            </a:r>
            <a:endParaRPr lang="en-US" sz="1150" dirty="0"/>
          </a:p>
        </p:txBody>
      </p:sp>
      <p:sp>
        <p:nvSpPr>
          <p:cNvPr id="25" name="Shape 18"/>
          <p:cNvSpPr/>
          <p:nvPr/>
        </p:nvSpPr>
        <p:spPr>
          <a:xfrm>
            <a:off x="9509760" y="1783080"/>
            <a:ext cx="1719072" cy="1600200"/>
          </a:xfrm>
          <a:prstGeom prst="roundRect">
            <a:avLst>
              <a:gd name="adj" fmla="val 4571"/>
            </a:avLst>
          </a:prstGeom>
          <a:solidFill>
            <a:srgbClr val="0A2D4E"/>
          </a:solidFill>
          <a:ln/>
        </p:spPr>
      </p:sp>
      <p:sp>
        <p:nvSpPr>
          <p:cNvPr id="26" name="Shape 19"/>
          <p:cNvSpPr/>
          <p:nvPr/>
        </p:nvSpPr>
        <p:spPr>
          <a:xfrm>
            <a:off x="10058400" y="2039112"/>
            <a:ext cx="621792" cy="621792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2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39233" y="2119945"/>
            <a:ext cx="460126" cy="460126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9601200" y="2807208"/>
            <a:ext cx="15361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Ж/д доступ</a:t>
            </a:r>
            <a:endParaRPr lang="en-US" sz="1150" dirty="0"/>
          </a:p>
        </p:txBody>
      </p:sp>
      <p:sp>
        <p:nvSpPr>
          <p:cNvPr id="29" name="Text 21"/>
          <p:cNvSpPr/>
          <p:nvPr/>
        </p:nvSpPr>
        <p:spPr>
          <a:xfrm>
            <a:off x="457200" y="36576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ДОПОЛНИТЕЛЬНЫЕ ВОЗМОЖНОСТИ</a:t>
            </a:r>
            <a:endParaRPr lang="en-US" sz="1300" dirty="0"/>
          </a:p>
        </p:txBody>
      </p:sp>
      <p:sp>
        <p:nvSpPr>
          <p:cNvPr id="30" name="Shape 22"/>
          <p:cNvSpPr/>
          <p:nvPr/>
        </p:nvSpPr>
        <p:spPr>
          <a:xfrm>
            <a:off x="457200" y="4005072"/>
            <a:ext cx="274320" cy="274320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3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862" y="4040734"/>
            <a:ext cx="202997" cy="202997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868680" y="3950208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Земельный участок предоставляется без арендной платы</a:t>
            </a:r>
            <a:endParaRPr lang="en-US" sz="1250" dirty="0"/>
          </a:p>
        </p:txBody>
      </p:sp>
      <p:sp>
        <p:nvSpPr>
          <p:cNvPr id="33" name="Shape 24"/>
          <p:cNvSpPr/>
          <p:nvPr/>
        </p:nvSpPr>
        <p:spPr>
          <a:xfrm>
            <a:off x="457200" y="4389120"/>
            <a:ext cx="274320" cy="274320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3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2862" y="4424782"/>
            <a:ext cx="202997" cy="202997"/>
          </a:xfrm>
          <a:prstGeom prst="rect">
            <a:avLst/>
          </a:prstGeom>
        </p:spPr>
      </p:pic>
      <p:sp>
        <p:nvSpPr>
          <p:cNvPr id="35" name="Text 25"/>
          <p:cNvSpPr/>
          <p:nvPr/>
        </p:nvSpPr>
        <p:spPr>
          <a:xfrm>
            <a:off x="868680" y="4334256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Упрощённая процедура привлечения иностранной рабочей силы</a:t>
            </a:r>
            <a:endParaRPr lang="en-US" sz="1250" dirty="0"/>
          </a:p>
        </p:txBody>
      </p:sp>
      <p:sp>
        <p:nvSpPr>
          <p:cNvPr id="36" name="Shape 26"/>
          <p:cNvSpPr/>
          <p:nvPr/>
        </p:nvSpPr>
        <p:spPr>
          <a:xfrm>
            <a:off x="457200" y="4773168"/>
            <a:ext cx="274320" cy="274320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37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862" y="4808830"/>
            <a:ext cx="202997" cy="202997"/>
          </a:xfrm>
          <a:prstGeom prst="rect">
            <a:avLst/>
          </a:prstGeom>
        </p:spPr>
      </p:pic>
      <p:sp>
        <p:nvSpPr>
          <p:cNvPr id="38" name="Text 27"/>
          <p:cNvSpPr/>
          <p:nvPr/>
        </p:nvSpPr>
        <p:spPr>
          <a:xfrm>
            <a:off x="868680" y="4718304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Стратегическое географическое положение с прямым выходом к морю</a:t>
            </a:r>
            <a:endParaRPr lang="en-US" sz="1250" dirty="0"/>
          </a:p>
        </p:txBody>
      </p:sp>
      <p:sp>
        <p:nvSpPr>
          <p:cNvPr id="39" name="Text 28"/>
          <p:cNvSpPr/>
          <p:nvPr/>
        </p:nvSpPr>
        <p:spPr>
          <a:xfrm>
            <a:off x="457200" y="51937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ОБЪЕКТЫ ГОТОВОЙ ИНФРАСТРУКТУРЫ</a:t>
            </a:r>
            <a:endParaRPr lang="en-US" sz="1300" dirty="0"/>
          </a:p>
        </p:txBody>
      </p:sp>
      <p:sp>
        <p:nvSpPr>
          <p:cNvPr id="40" name="Shape 29"/>
          <p:cNvSpPr/>
          <p:nvPr/>
        </p:nvSpPr>
        <p:spPr>
          <a:xfrm>
            <a:off x="457200" y="5504688"/>
            <a:ext cx="2606040" cy="868680"/>
          </a:xfrm>
          <a:prstGeom prst="roundRect">
            <a:avLst>
              <a:gd name="adj" fmla="val 6316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41" name="Shape 30"/>
          <p:cNvSpPr/>
          <p:nvPr/>
        </p:nvSpPr>
        <p:spPr>
          <a:xfrm>
            <a:off x="585216" y="5669280"/>
            <a:ext cx="384048" cy="384048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42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142" y="5719206"/>
            <a:ext cx="284196" cy="284196"/>
          </a:xfrm>
          <a:prstGeom prst="rect">
            <a:avLst/>
          </a:prstGeom>
        </p:spPr>
      </p:pic>
      <p:sp>
        <p:nvSpPr>
          <p:cNvPr id="43" name="Text 31"/>
          <p:cNvSpPr/>
          <p:nvPr/>
        </p:nvSpPr>
        <p:spPr>
          <a:xfrm>
            <a:off x="585216" y="6053328"/>
            <a:ext cx="2350008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9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Морской торговый порт Актау</a:t>
            </a:r>
            <a:endParaRPr lang="en-US" sz="900" dirty="0"/>
          </a:p>
        </p:txBody>
      </p:sp>
      <p:sp>
        <p:nvSpPr>
          <p:cNvPr id="44" name="Shape 32"/>
          <p:cNvSpPr/>
          <p:nvPr/>
        </p:nvSpPr>
        <p:spPr>
          <a:xfrm>
            <a:off x="3172968" y="5504688"/>
            <a:ext cx="2606040" cy="868680"/>
          </a:xfrm>
          <a:prstGeom prst="roundRect">
            <a:avLst>
              <a:gd name="adj" fmla="val 6316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45" name="Shape 33"/>
          <p:cNvSpPr/>
          <p:nvPr/>
        </p:nvSpPr>
        <p:spPr>
          <a:xfrm>
            <a:off x="3300984" y="5669280"/>
            <a:ext cx="384048" cy="384048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46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50910" y="5719206"/>
            <a:ext cx="284196" cy="284196"/>
          </a:xfrm>
          <a:prstGeom prst="rect">
            <a:avLst/>
          </a:prstGeom>
        </p:spPr>
      </p:pic>
      <p:sp>
        <p:nvSpPr>
          <p:cNvPr id="47" name="Text 34"/>
          <p:cNvSpPr/>
          <p:nvPr/>
        </p:nvSpPr>
        <p:spPr>
          <a:xfrm>
            <a:off x="3300984" y="6053328"/>
            <a:ext cx="2350008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9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Международный аэропорт Актау (субзона №12)</a:t>
            </a:r>
            <a:endParaRPr lang="en-US" sz="900" dirty="0"/>
          </a:p>
        </p:txBody>
      </p:sp>
      <p:sp>
        <p:nvSpPr>
          <p:cNvPr id="48" name="Shape 35"/>
          <p:cNvSpPr/>
          <p:nvPr/>
        </p:nvSpPr>
        <p:spPr>
          <a:xfrm>
            <a:off x="5888736" y="5504688"/>
            <a:ext cx="2606040" cy="868680"/>
          </a:xfrm>
          <a:prstGeom prst="roundRect">
            <a:avLst>
              <a:gd name="adj" fmla="val 6316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49" name="Shape 36"/>
          <p:cNvSpPr/>
          <p:nvPr/>
        </p:nvSpPr>
        <p:spPr>
          <a:xfrm>
            <a:off x="6016752" y="5669280"/>
            <a:ext cx="384048" cy="384048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5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66678" y="5719206"/>
            <a:ext cx="284196" cy="284196"/>
          </a:xfrm>
          <a:prstGeom prst="rect">
            <a:avLst/>
          </a:prstGeom>
        </p:spPr>
      </p:pic>
      <p:sp>
        <p:nvSpPr>
          <p:cNvPr id="51" name="Text 37"/>
          <p:cNvSpPr/>
          <p:nvPr/>
        </p:nvSpPr>
        <p:spPr>
          <a:xfrm>
            <a:off x="6016752" y="6053328"/>
            <a:ext cx="2350008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9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 Курык / ММТ «Саржа» (субзона №11)</a:t>
            </a:r>
            <a:endParaRPr lang="en-US" sz="900" dirty="0"/>
          </a:p>
        </p:txBody>
      </p:sp>
      <p:sp>
        <p:nvSpPr>
          <p:cNvPr id="52" name="Shape 38"/>
          <p:cNvSpPr/>
          <p:nvPr/>
        </p:nvSpPr>
        <p:spPr>
          <a:xfrm>
            <a:off x="8604504" y="5504688"/>
            <a:ext cx="2606040" cy="868680"/>
          </a:xfrm>
          <a:prstGeom prst="roundRect">
            <a:avLst>
              <a:gd name="adj" fmla="val 6316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53" name="Shape 39"/>
          <p:cNvSpPr/>
          <p:nvPr/>
        </p:nvSpPr>
        <p:spPr>
          <a:xfrm>
            <a:off x="8732520" y="5669280"/>
            <a:ext cx="384048" cy="384048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54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82446" y="5719206"/>
            <a:ext cx="284196" cy="284196"/>
          </a:xfrm>
          <a:prstGeom prst="rect">
            <a:avLst/>
          </a:prstGeom>
        </p:spPr>
      </p:pic>
      <p:sp>
        <p:nvSpPr>
          <p:cNvPr id="55" name="Text 40"/>
          <p:cNvSpPr/>
          <p:nvPr/>
        </p:nvSpPr>
        <p:spPr>
          <a:xfrm>
            <a:off x="8732520" y="6053328"/>
            <a:ext cx="2350008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9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Курортная зона Кендерли (субзона №15)</a:t>
            </a:r>
            <a:endParaRPr lang="en-US" sz="900" dirty="0"/>
          </a:p>
        </p:txBody>
      </p:sp>
      <p:sp>
        <p:nvSpPr>
          <p:cNvPr id="56" name="Shape 41"/>
          <p:cNvSpPr/>
          <p:nvPr/>
        </p:nvSpPr>
        <p:spPr>
          <a:xfrm>
            <a:off x="10195560" y="463326"/>
            <a:ext cx="110990" cy="184983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57" name="Shape 42"/>
          <p:cNvSpPr/>
          <p:nvPr/>
        </p:nvSpPr>
        <p:spPr>
          <a:xfrm>
            <a:off x="10274838" y="384048"/>
            <a:ext cx="121560" cy="264262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58" name="Shape 43"/>
          <p:cNvSpPr/>
          <p:nvPr/>
        </p:nvSpPr>
        <p:spPr>
          <a:xfrm>
            <a:off x="10364687" y="442186"/>
            <a:ext cx="105705" cy="206124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59" name="Text 44"/>
          <p:cNvSpPr/>
          <p:nvPr/>
        </p:nvSpPr>
        <p:spPr>
          <a:xfrm>
            <a:off x="10507389" y="365760"/>
            <a:ext cx="1787652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5" b="1" spc="120" kern="0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TAU INVEST</a:t>
            </a:r>
            <a:endParaRPr lang="en-US" sz="1105" dirty="0"/>
          </a:p>
        </p:txBody>
      </p:sp>
      <p:sp>
        <p:nvSpPr>
          <p:cNvPr id="60" name="Text 45"/>
          <p:cNvSpPr/>
          <p:nvPr/>
        </p:nvSpPr>
        <p:spPr>
          <a:xfrm>
            <a:off x="10507389" y="539496"/>
            <a:ext cx="1865376" cy="139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63" spc="160" kern="0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O L U T I O N S</a:t>
            </a:r>
            <a:endParaRPr lang="en-US" sz="663" dirty="0"/>
          </a:p>
        </p:txBody>
      </p:sp>
      <p:sp>
        <p:nvSpPr>
          <p:cNvPr id="61" name="Text 46"/>
          <p:cNvSpPr/>
          <p:nvPr/>
        </p:nvSpPr>
        <p:spPr>
          <a:xfrm>
            <a:off x="11475720" y="652881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КТО МЫ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50" b="1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TAU INVEST SOLUTIONS — ВАШ ПАРТНЁР ПОЛНОГО ЦИКЛА</a:t>
            </a:r>
            <a:endParaRPr lang="en-US" sz="2450" dirty="0"/>
          </a:p>
        </p:txBody>
      </p:sp>
      <p:sp>
        <p:nvSpPr>
          <p:cNvPr id="4" name="Text 2"/>
          <p:cNvSpPr/>
          <p:nvPr/>
        </p:nvSpPr>
        <p:spPr>
          <a:xfrm>
            <a:off x="457200" y="1207008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Stop Shop для иностранных инвесторов в Казахстане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57200" y="1755648"/>
            <a:ext cx="2606040" cy="2148840"/>
          </a:xfrm>
          <a:prstGeom prst="roundRect">
            <a:avLst>
              <a:gd name="adj" fmla="val 2979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03504" y="1865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93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1467612" y="2139696"/>
            <a:ext cx="585216" cy="585216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3690" y="2215774"/>
            <a:ext cx="433060" cy="43306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85216" y="2816352"/>
            <a:ext cx="2350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11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Генеральный подряд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585216" y="3218688"/>
            <a:ext cx="235000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87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Строим заводы и склады любой сложности. 20 лет опыта на рынке Казахстана.</a:t>
            </a:r>
            <a:endParaRPr lang="en-US" sz="870" dirty="0"/>
          </a:p>
        </p:txBody>
      </p:sp>
      <p:sp>
        <p:nvSpPr>
          <p:cNvPr id="11" name="Shape 8"/>
          <p:cNvSpPr/>
          <p:nvPr/>
        </p:nvSpPr>
        <p:spPr>
          <a:xfrm>
            <a:off x="3172968" y="1755648"/>
            <a:ext cx="2606040" cy="2148840"/>
          </a:xfrm>
          <a:prstGeom prst="roundRect">
            <a:avLst>
              <a:gd name="adj" fmla="val 2979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319272" y="1865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93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4183380" y="2139696"/>
            <a:ext cx="585216" cy="585216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9458" y="2215774"/>
            <a:ext cx="433060" cy="43306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300984" y="2816352"/>
            <a:ext cx="2350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11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Административный ресурс</a:t>
            </a:r>
            <a:endParaRPr lang="en-US" sz="1100" dirty="0"/>
          </a:p>
        </p:txBody>
      </p:sp>
      <p:sp>
        <p:nvSpPr>
          <p:cNvPr id="16" name="Text 12"/>
          <p:cNvSpPr/>
          <p:nvPr/>
        </p:nvSpPr>
        <p:spPr>
          <a:xfrm>
            <a:off x="3300984" y="3218688"/>
            <a:ext cx="235000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87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Сильные связи на всех уровнях. Решаем вопросы с госорганами быстро.</a:t>
            </a:r>
            <a:endParaRPr lang="en-US" sz="870" dirty="0"/>
          </a:p>
        </p:txBody>
      </p:sp>
      <p:sp>
        <p:nvSpPr>
          <p:cNvPr id="17" name="Shape 13"/>
          <p:cNvSpPr/>
          <p:nvPr/>
        </p:nvSpPr>
        <p:spPr>
          <a:xfrm>
            <a:off x="5888736" y="1755648"/>
            <a:ext cx="2606040" cy="2148840"/>
          </a:xfrm>
          <a:prstGeom prst="roundRect">
            <a:avLst>
              <a:gd name="adj" fmla="val 2979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6035040" y="1865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93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6899148" y="2139696"/>
            <a:ext cx="585216" cy="585216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5226" y="2215774"/>
            <a:ext cx="433060" cy="43306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016752" y="2816352"/>
            <a:ext cx="2350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11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Финансирование</a:t>
            </a:r>
            <a:endParaRPr lang="en-US" sz="1100" dirty="0"/>
          </a:p>
        </p:txBody>
      </p:sp>
      <p:sp>
        <p:nvSpPr>
          <p:cNvPr id="22" name="Text 17"/>
          <p:cNvSpPr/>
          <p:nvPr/>
        </p:nvSpPr>
        <p:spPr>
          <a:xfrm>
            <a:off x="6016752" y="3218688"/>
            <a:ext cx="235000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87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Льготные кредиты через Даму и Байтерек. Сопровождение заявки.</a:t>
            </a:r>
            <a:endParaRPr lang="en-US" sz="870" dirty="0"/>
          </a:p>
        </p:txBody>
      </p:sp>
      <p:sp>
        <p:nvSpPr>
          <p:cNvPr id="23" name="Shape 18"/>
          <p:cNvSpPr/>
          <p:nvPr/>
        </p:nvSpPr>
        <p:spPr>
          <a:xfrm>
            <a:off x="8604504" y="1755648"/>
            <a:ext cx="2606040" cy="2148840"/>
          </a:xfrm>
          <a:prstGeom prst="roundRect">
            <a:avLst>
              <a:gd name="adj" fmla="val 2979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8750808" y="1865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93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200" dirty="0"/>
          </a:p>
        </p:txBody>
      </p:sp>
      <p:sp>
        <p:nvSpPr>
          <p:cNvPr id="25" name="Shape 20"/>
          <p:cNvSpPr/>
          <p:nvPr/>
        </p:nvSpPr>
        <p:spPr>
          <a:xfrm>
            <a:off x="9614916" y="2139696"/>
            <a:ext cx="585216" cy="585216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2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0994" y="2215774"/>
            <a:ext cx="433060" cy="433060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8732520" y="2816352"/>
            <a:ext cx="2350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11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Регистрация в СЭЗ</a:t>
            </a:r>
            <a:endParaRPr lang="en-US" sz="1100" dirty="0"/>
          </a:p>
        </p:txBody>
      </p:sp>
      <p:sp>
        <p:nvSpPr>
          <p:cNvPr id="28" name="Text 22"/>
          <p:cNvSpPr/>
          <p:nvPr/>
        </p:nvSpPr>
        <p:spPr>
          <a:xfrm>
            <a:off x="8732520" y="3218688"/>
            <a:ext cx="235000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87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Получение статуса участника СЭЗ под ключ, включая земельные и разрешительные процедуры.</a:t>
            </a:r>
            <a:endParaRPr lang="en-US" sz="870" dirty="0"/>
          </a:p>
        </p:txBody>
      </p:sp>
      <p:sp>
        <p:nvSpPr>
          <p:cNvPr id="29" name="Shape 23"/>
          <p:cNvSpPr/>
          <p:nvPr/>
        </p:nvSpPr>
        <p:spPr>
          <a:xfrm>
            <a:off x="457200" y="4041648"/>
            <a:ext cx="2606040" cy="2148840"/>
          </a:xfrm>
          <a:prstGeom prst="roundRect">
            <a:avLst>
              <a:gd name="adj" fmla="val 2979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30" name="Text 24"/>
          <p:cNvSpPr/>
          <p:nvPr/>
        </p:nvSpPr>
        <p:spPr>
          <a:xfrm>
            <a:off x="603504" y="4151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93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200" dirty="0"/>
          </a:p>
        </p:txBody>
      </p:sp>
      <p:sp>
        <p:nvSpPr>
          <p:cNvPr id="31" name="Shape 25"/>
          <p:cNvSpPr/>
          <p:nvPr/>
        </p:nvSpPr>
        <p:spPr>
          <a:xfrm>
            <a:off x="1467612" y="4425696"/>
            <a:ext cx="585216" cy="585216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3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3690" y="4501774"/>
            <a:ext cx="433060" cy="433060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585216" y="5102352"/>
            <a:ext cx="2350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11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Релокация персонала</a:t>
            </a:r>
            <a:endParaRPr lang="en-US" sz="1100" dirty="0"/>
          </a:p>
        </p:txBody>
      </p:sp>
      <p:sp>
        <p:nvSpPr>
          <p:cNvPr id="34" name="Text 27"/>
          <p:cNvSpPr/>
          <p:nvPr/>
        </p:nvSpPr>
        <p:spPr>
          <a:xfrm>
            <a:off x="585216" y="5504688"/>
            <a:ext cx="235000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87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Визы, жильё, школы, медицина для инвестора и его сотрудников.</a:t>
            </a:r>
            <a:endParaRPr lang="en-US" sz="870" dirty="0"/>
          </a:p>
        </p:txBody>
      </p:sp>
      <p:sp>
        <p:nvSpPr>
          <p:cNvPr id="35" name="Shape 28"/>
          <p:cNvSpPr/>
          <p:nvPr/>
        </p:nvSpPr>
        <p:spPr>
          <a:xfrm>
            <a:off x="3172968" y="4041648"/>
            <a:ext cx="2606040" cy="2148840"/>
          </a:xfrm>
          <a:prstGeom prst="roundRect">
            <a:avLst>
              <a:gd name="adj" fmla="val 2979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36" name="Text 29"/>
          <p:cNvSpPr/>
          <p:nvPr/>
        </p:nvSpPr>
        <p:spPr>
          <a:xfrm>
            <a:off x="3319272" y="4151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93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200" dirty="0"/>
          </a:p>
        </p:txBody>
      </p:sp>
      <p:sp>
        <p:nvSpPr>
          <p:cNvPr id="37" name="Shape 30"/>
          <p:cNvSpPr/>
          <p:nvPr/>
        </p:nvSpPr>
        <p:spPr>
          <a:xfrm>
            <a:off x="4183380" y="4425696"/>
            <a:ext cx="585216" cy="585216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3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9458" y="4501774"/>
            <a:ext cx="433060" cy="433060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3300984" y="5102352"/>
            <a:ext cx="2350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11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Юридическое сопровождение</a:t>
            </a:r>
            <a:endParaRPr lang="en-US" sz="1100" dirty="0"/>
          </a:p>
        </p:txBody>
      </p:sp>
      <p:sp>
        <p:nvSpPr>
          <p:cNvPr id="40" name="Text 32"/>
          <p:cNvSpPr/>
          <p:nvPr/>
        </p:nvSpPr>
        <p:spPr>
          <a:xfrm>
            <a:off x="3300984" y="5504688"/>
            <a:ext cx="235000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87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Структурирование сделок, налоговая оптимизация, казахстанское право.</a:t>
            </a:r>
            <a:endParaRPr lang="en-US" sz="870" dirty="0"/>
          </a:p>
        </p:txBody>
      </p:sp>
      <p:sp>
        <p:nvSpPr>
          <p:cNvPr id="41" name="Shape 33"/>
          <p:cNvSpPr/>
          <p:nvPr/>
        </p:nvSpPr>
        <p:spPr>
          <a:xfrm>
            <a:off x="5888736" y="4041648"/>
            <a:ext cx="2606040" cy="2148840"/>
          </a:xfrm>
          <a:prstGeom prst="roundRect">
            <a:avLst>
              <a:gd name="adj" fmla="val 2979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42" name="Text 34"/>
          <p:cNvSpPr/>
          <p:nvPr/>
        </p:nvSpPr>
        <p:spPr>
          <a:xfrm>
            <a:off x="6035040" y="4151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93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1200" dirty="0"/>
          </a:p>
        </p:txBody>
      </p:sp>
      <p:sp>
        <p:nvSpPr>
          <p:cNvPr id="43" name="Shape 35"/>
          <p:cNvSpPr/>
          <p:nvPr/>
        </p:nvSpPr>
        <p:spPr>
          <a:xfrm>
            <a:off x="6899148" y="4425696"/>
            <a:ext cx="585216" cy="585216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4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5226" y="4501774"/>
            <a:ext cx="433060" cy="433060"/>
          </a:xfrm>
          <a:prstGeom prst="rect">
            <a:avLst/>
          </a:prstGeom>
        </p:spPr>
      </p:pic>
      <p:sp>
        <p:nvSpPr>
          <p:cNvPr id="45" name="Text 36"/>
          <p:cNvSpPr/>
          <p:nvPr/>
        </p:nvSpPr>
        <p:spPr>
          <a:xfrm>
            <a:off x="6016752" y="5102352"/>
            <a:ext cx="2350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11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Подбор поставщиков</a:t>
            </a:r>
            <a:endParaRPr lang="en-US" sz="1100" dirty="0"/>
          </a:p>
        </p:txBody>
      </p:sp>
      <p:sp>
        <p:nvSpPr>
          <p:cNvPr id="46" name="Text 37"/>
          <p:cNvSpPr/>
          <p:nvPr/>
        </p:nvSpPr>
        <p:spPr>
          <a:xfrm>
            <a:off x="6016752" y="5504688"/>
            <a:ext cx="235000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87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Местная сеть поставщиков сырья, комплектующих и услуг.</a:t>
            </a:r>
            <a:endParaRPr lang="en-US" sz="870" dirty="0"/>
          </a:p>
        </p:txBody>
      </p:sp>
      <p:sp>
        <p:nvSpPr>
          <p:cNvPr id="47" name="Shape 38"/>
          <p:cNvSpPr/>
          <p:nvPr/>
        </p:nvSpPr>
        <p:spPr>
          <a:xfrm>
            <a:off x="8604504" y="4041648"/>
            <a:ext cx="2606040" cy="2148840"/>
          </a:xfrm>
          <a:prstGeom prst="roundRect">
            <a:avLst>
              <a:gd name="adj" fmla="val 2979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48" name="Text 39"/>
          <p:cNvSpPr/>
          <p:nvPr/>
        </p:nvSpPr>
        <p:spPr>
          <a:xfrm>
            <a:off x="8750808" y="4151376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93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08</a:t>
            </a:r>
            <a:endParaRPr lang="en-US" sz="1200" dirty="0"/>
          </a:p>
        </p:txBody>
      </p:sp>
      <p:sp>
        <p:nvSpPr>
          <p:cNvPr id="49" name="Shape 40"/>
          <p:cNvSpPr/>
          <p:nvPr/>
        </p:nvSpPr>
        <p:spPr>
          <a:xfrm>
            <a:off x="9614916" y="4425696"/>
            <a:ext cx="585216" cy="585216"/>
          </a:xfrm>
          <a:prstGeom prst="ellipse">
            <a:avLst/>
          </a:prstGeom>
          <a:solidFill>
            <a:srgbClr val="1669A8"/>
          </a:solidFill>
          <a:ln/>
        </p:spPr>
      </p:sp>
      <p:pic>
        <p:nvPicPr>
          <p:cNvPr id="50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90994" y="4501774"/>
            <a:ext cx="433060" cy="433060"/>
          </a:xfrm>
          <a:prstGeom prst="rect">
            <a:avLst/>
          </a:prstGeom>
        </p:spPr>
      </p:pic>
      <p:sp>
        <p:nvSpPr>
          <p:cNvPr id="51" name="Text 41"/>
          <p:cNvSpPr/>
          <p:nvPr/>
        </p:nvSpPr>
        <p:spPr>
          <a:xfrm>
            <a:off x="8732520" y="5102352"/>
            <a:ext cx="2350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11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Постинвестиционная поддержка</a:t>
            </a:r>
            <a:endParaRPr lang="en-US" sz="1100" dirty="0"/>
          </a:p>
        </p:txBody>
      </p:sp>
      <p:sp>
        <p:nvSpPr>
          <p:cNvPr id="52" name="Text 42"/>
          <p:cNvSpPr/>
          <p:nvPr/>
        </p:nvSpPr>
        <p:spPr>
          <a:xfrm>
            <a:off x="8732520" y="5504688"/>
            <a:ext cx="235000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87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GR, операционные вопросы, расширение бизнеса в регионе.</a:t>
            </a:r>
            <a:endParaRPr lang="en-US" sz="870" dirty="0"/>
          </a:p>
        </p:txBody>
      </p:sp>
      <p:sp>
        <p:nvSpPr>
          <p:cNvPr id="53" name="Shape 43"/>
          <p:cNvSpPr/>
          <p:nvPr/>
        </p:nvSpPr>
        <p:spPr>
          <a:xfrm>
            <a:off x="10195560" y="463326"/>
            <a:ext cx="110990" cy="184983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54" name="Shape 44"/>
          <p:cNvSpPr/>
          <p:nvPr/>
        </p:nvSpPr>
        <p:spPr>
          <a:xfrm>
            <a:off x="10274838" y="384048"/>
            <a:ext cx="121560" cy="264262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55" name="Shape 45"/>
          <p:cNvSpPr/>
          <p:nvPr/>
        </p:nvSpPr>
        <p:spPr>
          <a:xfrm>
            <a:off x="10364687" y="442186"/>
            <a:ext cx="105705" cy="206124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56" name="Text 46"/>
          <p:cNvSpPr/>
          <p:nvPr/>
        </p:nvSpPr>
        <p:spPr>
          <a:xfrm>
            <a:off x="10507389" y="365760"/>
            <a:ext cx="1787652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5" b="1" spc="120" kern="0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TAU INVEST</a:t>
            </a:r>
            <a:endParaRPr lang="en-US" sz="1105" dirty="0"/>
          </a:p>
        </p:txBody>
      </p:sp>
      <p:sp>
        <p:nvSpPr>
          <p:cNvPr id="57" name="Text 47"/>
          <p:cNvSpPr/>
          <p:nvPr/>
        </p:nvSpPr>
        <p:spPr>
          <a:xfrm>
            <a:off x="10507389" y="539496"/>
            <a:ext cx="1865376" cy="139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63" spc="160" kern="0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O L U T I O N S</a:t>
            </a:r>
            <a:endParaRPr lang="en-US" sz="663" dirty="0"/>
          </a:p>
        </p:txBody>
      </p:sp>
      <p:sp>
        <p:nvSpPr>
          <p:cNvPr id="58" name="Text 48"/>
          <p:cNvSpPr/>
          <p:nvPr/>
        </p:nvSpPr>
        <p:spPr>
          <a:xfrm>
            <a:off x="11475720" y="652881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ПРОЦЕСС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6583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ПУТЬ ИНВЕСТОРА: ОТ ИДЕИ ДО ЗАПУСКА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18872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 Invest Solutions сопровождает вас на каждом из шести этапов. Один партнёр — полный путь.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457200" y="1783080"/>
            <a:ext cx="3502152" cy="2194560"/>
          </a:xfrm>
          <a:prstGeom prst="roundRect">
            <a:avLst>
              <a:gd name="adj" fmla="val 3333"/>
            </a:avLst>
          </a:prstGeom>
          <a:solidFill>
            <a:srgbClr val="0A2D4E"/>
          </a:solidFill>
          <a:ln w="12700">
            <a:solidFill>
              <a:srgbClr val="0A2D4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58368" y="1984248"/>
            <a:ext cx="548640" cy="548640"/>
          </a:xfrm>
          <a:prstGeom prst="ellipse">
            <a:avLst/>
          </a:prstGeom>
          <a:solidFill>
            <a:srgbClr val="1669A8"/>
          </a:solidFill>
          <a:ln/>
        </p:spPr>
      </p:sp>
      <p:sp>
        <p:nvSpPr>
          <p:cNvPr id="7" name="Text 5"/>
          <p:cNvSpPr/>
          <p:nvPr/>
        </p:nvSpPr>
        <p:spPr>
          <a:xfrm>
            <a:off x="658368" y="198424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353312" y="2011680"/>
            <a:ext cx="24505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Первый контакт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85800" y="2697480"/>
            <a:ext cx="304495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Встреча с Tau Invest Solutions. Обсуждение целей, отрасли и объёма инвестиций.</a:t>
            </a:r>
            <a:endParaRPr lang="en-US" sz="1080" dirty="0"/>
          </a:p>
        </p:txBody>
      </p:sp>
      <p:sp>
        <p:nvSpPr>
          <p:cNvPr id="10" name="Shape 8"/>
          <p:cNvSpPr/>
          <p:nvPr/>
        </p:nvSpPr>
        <p:spPr>
          <a:xfrm>
            <a:off x="4096512" y="1783080"/>
            <a:ext cx="3502152" cy="2194560"/>
          </a:xfrm>
          <a:prstGeom prst="roundRect">
            <a:avLst>
              <a:gd name="adj" fmla="val 3333"/>
            </a:avLst>
          </a:prstGeom>
          <a:solidFill>
            <a:srgbClr val="0A2D4E"/>
          </a:solidFill>
          <a:ln w="12700">
            <a:solidFill>
              <a:srgbClr val="0A2D4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97680" y="1984248"/>
            <a:ext cx="548640" cy="548640"/>
          </a:xfrm>
          <a:prstGeom prst="ellipse">
            <a:avLst/>
          </a:prstGeom>
          <a:solidFill>
            <a:srgbClr val="1669A8"/>
          </a:solidFill>
          <a:ln/>
        </p:spPr>
      </p:sp>
      <p:sp>
        <p:nvSpPr>
          <p:cNvPr id="12" name="Text 10"/>
          <p:cNvSpPr/>
          <p:nvPr/>
        </p:nvSpPr>
        <p:spPr>
          <a:xfrm>
            <a:off x="4297680" y="198424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992624" y="2011680"/>
            <a:ext cx="24505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Анализ и подбор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325112" y="2697480"/>
            <a:ext cx="304495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Выбор субзоны в СЭЗ «Морпорт Актау». Финансовое моделирование и ТЭО.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7735824" y="1783080"/>
            <a:ext cx="3502152" cy="2194560"/>
          </a:xfrm>
          <a:prstGeom prst="roundRect">
            <a:avLst>
              <a:gd name="adj" fmla="val 3333"/>
            </a:avLst>
          </a:prstGeom>
          <a:solidFill>
            <a:srgbClr val="0A2D4E"/>
          </a:solidFill>
          <a:ln w="12700">
            <a:solidFill>
              <a:srgbClr val="0A2D4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936992" y="1984248"/>
            <a:ext cx="548640" cy="548640"/>
          </a:xfrm>
          <a:prstGeom prst="ellipse">
            <a:avLst/>
          </a:prstGeom>
          <a:solidFill>
            <a:srgbClr val="1669A8"/>
          </a:solidFill>
          <a:ln/>
        </p:spPr>
      </p:sp>
      <p:sp>
        <p:nvSpPr>
          <p:cNvPr id="17" name="Text 15"/>
          <p:cNvSpPr/>
          <p:nvPr/>
        </p:nvSpPr>
        <p:spPr>
          <a:xfrm>
            <a:off x="7936992" y="198424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8631936" y="2011680"/>
            <a:ext cx="24505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Регистрация в СЭЗ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964424" y="2697480"/>
            <a:ext cx="304495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D6E6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Экспертиза документов, договор с УК СЭЗ, включение в реестр участников.</a:t>
            </a:r>
            <a:endParaRPr lang="en-US" sz="1080" dirty="0"/>
          </a:p>
        </p:txBody>
      </p:sp>
      <p:sp>
        <p:nvSpPr>
          <p:cNvPr id="20" name="Shape 18"/>
          <p:cNvSpPr/>
          <p:nvPr/>
        </p:nvSpPr>
        <p:spPr>
          <a:xfrm>
            <a:off x="457200" y="4160520"/>
            <a:ext cx="3502152" cy="2194560"/>
          </a:xfrm>
          <a:prstGeom prst="roundRect">
            <a:avLst>
              <a:gd name="adj" fmla="val 3333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58368" y="4361688"/>
            <a:ext cx="548640" cy="548640"/>
          </a:xfrm>
          <a:prstGeom prst="ellipse">
            <a:avLst/>
          </a:prstGeom>
          <a:solidFill>
            <a:srgbClr val="1669A8"/>
          </a:solidFill>
          <a:ln/>
        </p:spPr>
      </p:sp>
      <p:sp>
        <p:nvSpPr>
          <p:cNvPr id="22" name="Text 20"/>
          <p:cNvSpPr/>
          <p:nvPr/>
        </p:nvSpPr>
        <p:spPr>
          <a:xfrm>
            <a:off x="658368" y="436168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1353312" y="4389120"/>
            <a:ext cx="24505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Оформление земли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85800" y="5074920"/>
            <a:ext cx="304495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Схема отвода, договор аренды земельного участка — по единому окну.</a:t>
            </a:r>
            <a:endParaRPr lang="en-US" sz="1080" dirty="0"/>
          </a:p>
        </p:txBody>
      </p:sp>
      <p:sp>
        <p:nvSpPr>
          <p:cNvPr id="25" name="Shape 23"/>
          <p:cNvSpPr/>
          <p:nvPr/>
        </p:nvSpPr>
        <p:spPr>
          <a:xfrm>
            <a:off x="4096512" y="4160520"/>
            <a:ext cx="3502152" cy="2194560"/>
          </a:xfrm>
          <a:prstGeom prst="roundRect">
            <a:avLst>
              <a:gd name="adj" fmla="val 3333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297680" y="4361688"/>
            <a:ext cx="548640" cy="548640"/>
          </a:xfrm>
          <a:prstGeom prst="ellipse">
            <a:avLst/>
          </a:prstGeom>
          <a:solidFill>
            <a:srgbClr val="1669A8"/>
          </a:solidFill>
          <a:ln/>
        </p:spPr>
      </p:sp>
      <p:sp>
        <p:nvSpPr>
          <p:cNvPr id="27" name="Text 25"/>
          <p:cNvSpPr/>
          <p:nvPr/>
        </p:nvSpPr>
        <p:spPr>
          <a:xfrm>
            <a:off x="4297680" y="436168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4992624" y="4389120"/>
            <a:ext cx="24505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Строительство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4325112" y="5074920"/>
            <a:ext cx="304495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 Building Company — генподрядчик. Контроль качества и сроков.</a:t>
            </a:r>
            <a:endParaRPr lang="en-US" sz="1080" dirty="0"/>
          </a:p>
        </p:txBody>
      </p:sp>
      <p:sp>
        <p:nvSpPr>
          <p:cNvPr id="30" name="Shape 28"/>
          <p:cNvSpPr/>
          <p:nvPr/>
        </p:nvSpPr>
        <p:spPr>
          <a:xfrm>
            <a:off x="7735824" y="4160520"/>
            <a:ext cx="3502152" cy="2194560"/>
          </a:xfrm>
          <a:prstGeom prst="roundRect">
            <a:avLst>
              <a:gd name="adj" fmla="val 3333"/>
            </a:avLst>
          </a:prstGeom>
          <a:solidFill>
            <a:srgbClr val="F3F8FC"/>
          </a:solidFill>
          <a:ln w="12700">
            <a:solidFill>
              <a:srgbClr val="D3E6F5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936992" y="4361688"/>
            <a:ext cx="548640" cy="548640"/>
          </a:xfrm>
          <a:prstGeom prst="ellipse">
            <a:avLst/>
          </a:prstGeom>
          <a:solidFill>
            <a:srgbClr val="1669A8"/>
          </a:solidFill>
          <a:ln/>
        </p:spPr>
      </p:sp>
      <p:sp>
        <p:nvSpPr>
          <p:cNvPr id="32" name="Text 30"/>
          <p:cNvSpPr/>
          <p:nvPr/>
        </p:nvSpPr>
        <p:spPr>
          <a:xfrm>
            <a:off x="7936992" y="436168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2200" dirty="0"/>
          </a:p>
        </p:txBody>
      </p:sp>
      <p:sp>
        <p:nvSpPr>
          <p:cNvPr id="33" name="Text 31"/>
          <p:cNvSpPr/>
          <p:nvPr/>
        </p:nvSpPr>
        <p:spPr>
          <a:xfrm>
            <a:off x="8631936" y="4389120"/>
            <a:ext cx="24505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2B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 и поддержка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7964424" y="5074920"/>
            <a:ext cx="304495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80" dirty="0">
                <a:solidFill>
                  <a:srgbClr val="4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Операционный старт. Постинвестиционное GR-сопровождение.</a:t>
            </a:r>
            <a:endParaRPr lang="en-US" sz="1080" dirty="0"/>
          </a:p>
        </p:txBody>
      </p:sp>
      <p:sp>
        <p:nvSpPr>
          <p:cNvPr id="35" name="Shape 33"/>
          <p:cNvSpPr/>
          <p:nvPr/>
        </p:nvSpPr>
        <p:spPr>
          <a:xfrm>
            <a:off x="10195560" y="463326"/>
            <a:ext cx="110990" cy="184983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36" name="Shape 34"/>
          <p:cNvSpPr/>
          <p:nvPr/>
        </p:nvSpPr>
        <p:spPr>
          <a:xfrm>
            <a:off x="10274838" y="384048"/>
            <a:ext cx="121560" cy="264262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37" name="Shape 35"/>
          <p:cNvSpPr/>
          <p:nvPr/>
        </p:nvSpPr>
        <p:spPr>
          <a:xfrm>
            <a:off x="10364687" y="442186"/>
            <a:ext cx="105705" cy="206124"/>
          </a:xfrm>
          <a:prstGeom prst="triangle">
            <a:avLst/>
          </a:prstGeom>
          <a:solidFill>
            <a:srgbClr val="CC2027"/>
          </a:solidFill>
          <a:ln/>
        </p:spPr>
      </p:sp>
      <p:sp>
        <p:nvSpPr>
          <p:cNvPr id="38" name="Text 36"/>
          <p:cNvSpPr/>
          <p:nvPr/>
        </p:nvSpPr>
        <p:spPr>
          <a:xfrm>
            <a:off x="10507389" y="365760"/>
            <a:ext cx="1787652" cy="186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5" b="1" spc="120" kern="0" dirty="0">
                <a:solidFill>
                  <a:srgbClr val="0F2B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TAU INVEST</a:t>
            </a:r>
            <a:endParaRPr lang="en-US" sz="1105" dirty="0"/>
          </a:p>
        </p:txBody>
      </p:sp>
      <p:sp>
        <p:nvSpPr>
          <p:cNvPr id="39" name="Text 37"/>
          <p:cNvSpPr/>
          <p:nvPr/>
        </p:nvSpPr>
        <p:spPr>
          <a:xfrm>
            <a:off x="10507389" y="539496"/>
            <a:ext cx="1865376" cy="1399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63" spc="160" kern="0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O L U T I O N S</a:t>
            </a:r>
            <a:endParaRPr lang="en-US" sz="663" dirty="0"/>
          </a:p>
        </p:txBody>
      </p:sp>
      <p:sp>
        <p:nvSpPr>
          <p:cNvPr id="40" name="Text 38"/>
          <p:cNvSpPr/>
          <p:nvPr/>
        </p:nvSpPr>
        <p:spPr>
          <a:xfrm>
            <a:off x="11475720" y="652881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66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2026-07-22T10:53:03Z</dcterms:created>
  <dcterms:modified xsi:type="dcterms:W3CDTF">2026-07-22T10:53:03Z</dcterms:modified>
</cp:coreProperties>
</file>